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5" r:id="rId20"/>
    <p:sldId id="276"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86" d="100"/>
          <a:sy n="86" d="100"/>
        </p:scale>
        <p:origin x="-102" y="45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1B27352-6D6C-4ABF-8860-A74968A2FFA1}"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91D2B-2023-4B38-914A-419EFF170BF3}" type="slidenum">
              <a:rPr lang="en-US" smtClean="0"/>
              <a:t>‹#›</a:t>
            </a:fld>
            <a:endParaRPr lang="en-US"/>
          </a:p>
        </p:txBody>
      </p:sp>
    </p:spTree>
    <p:extLst>
      <p:ext uri="{BB962C8B-B14F-4D97-AF65-F5344CB8AC3E}">
        <p14:creationId xmlns:p14="http://schemas.microsoft.com/office/powerpoint/2010/main" val="7113934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B27352-6D6C-4ABF-8860-A74968A2FFA1}"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91D2B-2023-4B38-914A-419EFF170BF3}" type="slidenum">
              <a:rPr lang="en-US" smtClean="0"/>
              <a:t>‹#›</a:t>
            </a:fld>
            <a:endParaRPr lang="en-US"/>
          </a:p>
        </p:txBody>
      </p:sp>
    </p:spTree>
    <p:extLst>
      <p:ext uri="{BB962C8B-B14F-4D97-AF65-F5344CB8AC3E}">
        <p14:creationId xmlns:p14="http://schemas.microsoft.com/office/powerpoint/2010/main" val="1909030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B27352-6D6C-4ABF-8860-A74968A2FFA1}"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91D2B-2023-4B38-914A-419EFF170BF3}"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5825735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B27352-6D6C-4ABF-8860-A74968A2FFA1}"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91D2B-2023-4B38-914A-419EFF170BF3}" type="slidenum">
              <a:rPr lang="en-US" smtClean="0"/>
              <a:t>‹#›</a:t>
            </a:fld>
            <a:endParaRPr lang="en-US"/>
          </a:p>
        </p:txBody>
      </p:sp>
    </p:spTree>
    <p:extLst>
      <p:ext uri="{BB962C8B-B14F-4D97-AF65-F5344CB8AC3E}">
        <p14:creationId xmlns:p14="http://schemas.microsoft.com/office/powerpoint/2010/main" val="136148876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B27352-6D6C-4ABF-8860-A74968A2FFA1}"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91D2B-2023-4B38-914A-419EFF170BF3}"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2052192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B27352-6D6C-4ABF-8860-A74968A2FFA1}"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91D2B-2023-4B38-914A-419EFF170BF3}" type="slidenum">
              <a:rPr lang="en-US" smtClean="0"/>
              <a:t>‹#›</a:t>
            </a:fld>
            <a:endParaRPr lang="en-US"/>
          </a:p>
        </p:txBody>
      </p:sp>
    </p:spTree>
    <p:extLst>
      <p:ext uri="{BB962C8B-B14F-4D97-AF65-F5344CB8AC3E}">
        <p14:creationId xmlns:p14="http://schemas.microsoft.com/office/powerpoint/2010/main" val="15085844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B27352-6D6C-4ABF-8860-A74968A2FFA1}"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91D2B-2023-4B38-914A-419EFF170BF3}" type="slidenum">
              <a:rPr lang="en-US" smtClean="0"/>
              <a:t>‹#›</a:t>
            </a:fld>
            <a:endParaRPr lang="en-US"/>
          </a:p>
        </p:txBody>
      </p:sp>
    </p:spTree>
    <p:extLst>
      <p:ext uri="{BB962C8B-B14F-4D97-AF65-F5344CB8AC3E}">
        <p14:creationId xmlns:p14="http://schemas.microsoft.com/office/powerpoint/2010/main" val="8646532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B27352-6D6C-4ABF-8860-A74968A2FFA1}"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91D2B-2023-4B38-914A-419EFF170BF3}" type="slidenum">
              <a:rPr lang="en-US" smtClean="0"/>
              <a:t>‹#›</a:t>
            </a:fld>
            <a:endParaRPr lang="en-US"/>
          </a:p>
        </p:txBody>
      </p:sp>
    </p:spTree>
    <p:extLst>
      <p:ext uri="{BB962C8B-B14F-4D97-AF65-F5344CB8AC3E}">
        <p14:creationId xmlns:p14="http://schemas.microsoft.com/office/powerpoint/2010/main" val="394464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1B27352-6D6C-4ABF-8860-A74968A2FFA1}"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91D2B-2023-4B38-914A-419EFF170BF3}" type="slidenum">
              <a:rPr lang="en-US" smtClean="0"/>
              <a:t>‹#›</a:t>
            </a:fld>
            <a:endParaRPr lang="en-US"/>
          </a:p>
        </p:txBody>
      </p:sp>
    </p:spTree>
    <p:extLst>
      <p:ext uri="{BB962C8B-B14F-4D97-AF65-F5344CB8AC3E}">
        <p14:creationId xmlns:p14="http://schemas.microsoft.com/office/powerpoint/2010/main" val="12335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1B27352-6D6C-4ABF-8860-A74968A2FFA1}" type="datetimeFigureOut">
              <a:rPr lang="en-US" smtClean="0"/>
              <a:t>10/22/2021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191D2B-2023-4B38-914A-419EFF170BF3}" type="slidenum">
              <a:rPr lang="en-US" smtClean="0"/>
              <a:t>‹#›</a:t>
            </a:fld>
            <a:endParaRPr lang="en-US"/>
          </a:p>
        </p:txBody>
      </p:sp>
    </p:spTree>
    <p:extLst>
      <p:ext uri="{BB962C8B-B14F-4D97-AF65-F5344CB8AC3E}">
        <p14:creationId xmlns:p14="http://schemas.microsoft.com/office/powerpoint/2010/main" val="17901802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1B27352-6D6C-4ABF-8860-A74968A2FFA1}" type="datetimeFigureOut">
              <a:rPr lang="en-US" smtClean="0"/>
              <a:t>10/22/2021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91D2B-2023-4B38-914A-419EFF170BF3}" type="slidenum">
              <a:rPr lang="en-US" smtClean="0"/>
              <a:t>‹#›</a:t>
            </a:fld>
            <a:endParaRPr lang="en-US"/>
          </a:p>
        </p:txBody>
      </p:sp>
    </p:spTree>
    <p:extLst>
      <p:ext uri="{BB962C8B-B14F-4D97-AF65-F5344CB8AC3E}">
        <p14:creationId xmlns:p14="http://schemas.microsoft.com/office/powerpoint/2010/main" val="25900003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1B27352-6D6C-4ABF-8860-A74968A2FFA1}" type="datetimeFigureOut">
              <a:rPr lang="en-US" smtClean="0"/>
              <a:t>10/22/2021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B191D2B-2023-4B38-914A-419EFF170BF3}" type="slidenum">
              <a:rPr lang="en-US" smtClean="0"/>
              <a:t>‹#›</a:t>
            </a:fld>
            <a:endParaRPr lang="en-US"/>
          </a:p>
        </p:txBody>
      </p:sp>
    </p:spTree>
    <p:extLst>
      <p:ext uri="{BB962C8B-B14F-4D97-AF65-F5344CB8AC3E}">
        <p14:creationId xmlns:p14="http://schemas.microsoft.com/office/powerpoint/2010/main" val="3438993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1B27352-6D6C-4ABF-8860-A74968A2FFA1}" type="datetimeFigureOut">
              <a:rPr lang="en-US" smtClean="0"/>
              <a:t>10/22/2021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B191D2B-2023-4B38-914A-419EFF170BF3}" type="slidenum">
              <a:rPr lang="en-US" smtClean="0"/>
              <a:t>‹#›</a:t>
            </a:fld>
            <a:endParaRPr lang="en-US"/>
          </a:p>
        </p:txBody>
      </p:sp>
    </p:spTree>
    <p:extLst>
      <p:ext uri="{BB962C8B-B14F-4D97-AF65-F5344CB8AC3E}">
        <p14:creationId xmlns:p14="http://schemas.microsoft.com/office/powerpoint/2010/main" val="35942947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B27352-6D6C-4ABF-8860-A74968A2FFA1}" type="datetimeFigureOut">
              <a:rPr lang="en-US" smtClean="0"/>
              <a:t>10/22/2021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B191D2B-2023-4B38-914A-419EFF170BF3}" type="slidenum">
              <a:rPr lang="en-US" smtClean="0"/>
              <a:t>‹#›</a:t>
            </a:fld>
            <a:endParaRPr lang="en-US"/>
          </a:p>
        </p:txBody>
      </p:sp>
    </p:spTree>
    <p:extLst>
      <p:ext uri="{BB962C8B-B14F-4D97-AF65-F5344CB8AC3E}">
        <p14:creationId xmlns:p14="http://schemas.microsoft.com/office/powerpoint/2010/main" val="1300711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B27352-6D6C-4ABF-8860-A74968A2FFA1}" type="datetimeFigureOut">
              <a:rPr lang="en-US" smtClean="0"/>
              <a:t>10/22/2021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91D2B-2023-4B38-914A-419EFF170BF3}" type="slidenum">
              <a:rPr lang="en-US" smtClean="0"/>
              <a:t>‹#›</a:t>
            </a:fld>
            <a:endParaRPr lang="en-US"/>
          </a:p>
        </p:txBody>
      </p:sp>
    </p:spTree>
    <p:extLst>
      <p:ext uri="{BB962C8B-B14F-4D97-AF65-F5344CB8AC3E}">
        <p14:creationId xmlns:p14="http://schemas.microsoft.com/office/powerpoint/2010/main" val="28027429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1B27352-6D6C-4ABF-8860-A74968A2FFA1}" type="datetimeFigureOut">
              <a:rPr lang="en-US" smtClean="0"/>
              <a:t>10/22/2021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B191D2B-2023-4B38-914A-419EFF170BF3}" type="slidenum">
              <a:rPr lang="en-US" smtClean="0"/>
              <a:t>‹#›</a:t>
            </a:fld>
            <a:endParaRPr lang="en-US"/>
          </a:p>
        </p:txBody>
      </p:sp>
    </p:spTree>
    <p:extLst>
      <p:ext uri="{BB962C8B-B14F-4D97-AF65-F5344CB8AC3E}">
        <p14:creationId xmlns:p14="http://schemas.microsoft.com/office/powerpoint/2010/main" val="41513617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1B27352-6D6C-4ABF-8860-A74968A2FFA1}" type="datetimeFigureOut">
              <a:rPr lang="en-US" smtClean="0"/>
              <a:t>10/22/2021</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B191D2B-2023-4B38-914A-419EFF170BF3}" type="slidenum">
              <a:rPr lang="en-US" smtClean="0"/>
              <a:t>‹#›</a:t>
            </a:fld>
            <a:endParaRPr lang="en-US"/>
          </a:p>
        </p:txBody>
      </p:sp>
    </p:spTree>
    <p:extLst>
      <p:ext uri="{BB962C8B-B14F-4D97-AF65-F5344CB8AC3E}">
        <p14:creationId xmlns:p14="http://schemas.microsoft.com/office/powerpoint/2010/main" val="12276799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alphaModFix amt="49000"/>
          </a:blip>
          <a:srcRect/>
          <a:tile tx="0" ty="0" sx="100000" sy="100000" flip="none" algn="tl"/>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2358302" y="1156726"/>
            <a:ext cx="7222804" cy="2488786"/>
          </a:xfrm>
          <a:blipFill>
            <a:blip r:embed="rId3"/>
            <a:tile tx="0" ty="0" sx="100000" sy="100000" flip="none" algn="tl"/>
          </a:blipFill>
        </p:spPr>
        <p:txBody>
          <a:bodyPr/>
          <a:lstStyle/>
          <a:p>
            <a:r>
              <a:rPr lang="fa-IR" dirty="0" smtClean="0">
                <a:solidFill>
                  <a:schemeClr val="accent4">
                    <a:lumMod val="75000"/>
                  </a:schemeClr>
                </a:solidFill>
              </a:rPr>
              <a:t>  </a:t>
            </a:r>
            <a:r>
              <a:rPr lang="fa-IR" sz="4400" dirty="0" smtClean="0">
                <a:solidFill>
                  <a:schemeClr val="accent4">
                    <a:lumMod val="75000"/>
                  </a:schemeClr>
                </a:solidFill>
              </a:rPr>
              <a:t>بنام </a:t>
            </a:r>
            <a:r>
              <a:rPr lang="fa-IR" sz="4400" dirty="0" smtClean="0">
                <a:solidFill>
                  <a:schemeClr val="accent4">
                    <a:lumMod val="75000"/>
                  </a:schemeClr>
                </a:solidFill>
              </a:rPr>
              <a:t>خداوند بخشنده و </a:t>
            </a:r>
            <a:r>
              <a:rPr lang="fa-IR" sz="3600" dirty="0" smtClean="0">
                <a:solidFill>
                  <a:schemeClr val="accent4">
                    <a:lumMod val="75000"/>
                  </a:schemeClr>
                </a:solidFill>
              </a:rPr>
              <a:t>مهربان</a:t>
            </a:r>
            <a:r>
              <a:rPr lang="fa-IR" sz="4400" dirty="0" smtClean="0">
                <a:solidFill>
                  <a:schemeClr val="accent4">
                    <a:lumMod val="75000"/>
                  </a:schemeClr>
                </a:solidFill>
              </a:rPr>
              <a:t/>
            </a:r>
            <a:br>
              <a:rPr lang="fa-IR" sz="4400" dirty="0" smtClean="0">
                <a:solidFill>
                  <a:schemeClr val="accent4">
                    <a:lumMod val="75000"/>
                  </a:schemeClr>
                </a:solidFill>
              </a:rPr>
            </a:br>
            <a:r>
              <a:rPr lang="fa-IR" dirty="0">
                <a:solidFill>
                  <a:schemeClr val="accent4">
                    <a:lumMod val="75000"/>
                  </a:schemeClr>
                </a:solidFill>
              </a:rPr>
              <a:t/>
            </a:r>
            <a:br>
              <a:rPr lang="fa-IR" dirty="0">
                <a:solidFill>
                  <a:schemeClr val="accent4">
                    <a:lumMod val="75000"/>
                  </a:schemeClr>
                </a:solidFill>
              </a:rPr>
            </a:br>
            <a:r>
              <a:rPr lang="fa-IR" dirty="0" smtClean="0">
                <a:solidFill>
                  <a:srgbClr val="002060"/>
                </a:solidFill>
              </a:rPr>
              <a:t>پارانوئید چیست؟</a:t>
            </a:r>
            <a:endParaRPr lang="en-US" dirty="0">
              <a:solidFill>
                <a:srgbClr val="002060"/>
              </a:solidFill>
            </a:endParaRPr>
          </a:p>
        </p:txBody>
      </p:sp>
      <p:sp>
        <p:nvSpPr>
          <p:cNvPr id="3" name="Subtitle 2"/>
          <p:cNvSpPr>
            <a:spLocks noGrp="1"/>
          </p:cNvSpPr>
          <p:nvPr>
            <p:ph type="subTitle" idx="1"/>
          </p:nvPr>
        </p:nvSpPr>
        <p:spPr/>
        <p:txBody>
          <a:bodyPr>
            <a:normAutofit/>
          </a:bodyPr>
          <a:lstStyle/>
          <a:p>
            <a:r>
              <a:rPr lang="fa-IR" dirty="0" smtClean="0">
                <a:solidFill>
                  <a:schemeClr val="tx1"/>
                </a:solidFill>
              </a:rPr>
              <a:t>دانشجویان : سحر وثاقتی مهران ،فائزه محمد خانی </a:t>
            </a:r>
          </a:p>
          <a:p>
            <a:r>
              <a:rPr lang="fa-IR" dirty="0" smtClean="0">
                <a:solidFill>
                  <a:schemeClr val="tx1"/>
                </a:solidFill>
              </a:rPr>
              <a:t>استاد گرامی: سرکار خانم دکتر مریم اسلامی</a:t>
            </a:r>
            <a:endParaRPr lang="en-US" dirty="0"/>
          </a:p>
        </p:txBody>
      </p:sp>
    </p:spTree>
    <p:extLst>
      <p:ext uri="{BB962C8B-B14F-4D97-AF65-F5344CB8AC3E}">
        <p14:creationId xmlns:p14="http://schemas.microsoft.com/office/powerpoint/2010/main" val="42930596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chemeClr val="accent2">
                    <a:lumMod val="75000"/>
                  </a:schemeClr>
                </a:solidFill>
              </a:rPr>
              <a:t>آینده افراد مبتلا به اختلال شخصیت پارانوئید:</a:t>
            </a:r>
            <a:endParaRPr lang="en-US" dirty="0">
              <a:solidFill>
                <a:schemeClr val="accent2">
                  <a:lumMod val="75000"/>
                </a:schemeClr>
              </a:solidFill>
            </a:endParaRPr>
          </a:p>
        </p:txBody>
      </p:sp>
      <p:sp>
        <p:nvSpPr>
          <p:cNvPr id="3" name="Content Placeholder 2"/>
          <p:cNvSpPr>
            <a:spLocks noGrp="1"/>
          </p:cNvSpPr>
          <p:nvPr>
            <p:ph idx="1"/>
          </p:nvPr>
        </p:nvSpPr>
        <p:spPr>
          <a:xfrm>
            <a:off x="721402" y="1774999"/>
            <a:ext cx="8596668" cy="3880773"/>
          </a:xfrm>
        </p:spPr>
        <p:txBody>
          <a:bodyPr/>
          <a:lstStyle/>
          <a:p>
            <a:pPr marL="0" indent="0" algn="r">
              <a:buNone/>
            </a:pPr>
            <a:r>
              <a:rPr lang="fa-IR" dirty="0" smtClean="0"/>
              <a:t>سرنوشت و آینده این افراد بستگی به‌شدت و وخامت بیماری دارد. </a:t>
            </a:r>
          </a:p>
          <a:p>
            <a:pPr marL="0" indent="0" algn="r">
              <a:buNone/>
            </a:pPr>
            <a:r>
              <a:rPr lang="fa-IR" dirty="0" smtClean="0"/>
              <a:t>اگر بیماری حالت مزمن پیداکرده باشد تا پایان عمر با آنها خواهد بود البته بعضی توانایی کنترل بیماری خود را دارند و می‌توانند تشکیل خانواده  بدهند و شغل مناسبی به‌دست بیاورند. </a:t>
            </a:r>
          </a:p>
          <a:p>
            <a:pPr marL="0" indent="0" algn="r">
              <a:buNone/>
            </a:pPr>
            <a:r>
              <a:rPr lang="fa-IR" dirty="0" smtClean="0"/>
              <a:t>اما تعداد زیادی از این بیماران ناتوان باقی می‌مانند.</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135550" y="3955054"/>
            <a:ext cx="4177115" cy="2277233"/>
          </a:xfrm>
          <a:prstGeom prst="rect">
            <a:avLst/>
          </a:prstGeom>
        </p:spPr>
      </p:pic>
    </p:spTree>
    <p:extLst>
      <p:ext uri="{BB962C8B-B14F-4D97-AF65-F5344CB8AC3E}">
        <p14:creationId xmlns:p14="http://schemas.microsoft.com/office/powerpoint/2010/main" val="14948092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پیشگیری از اختلال شخصیت پارانوئید:</a:t>
            </a:r>
            <a:endParaRPr lang="en-US" dirty="0"/>
          </a:p>
        </p:txBody>
      </p:sp>
      <p:sp>
        <p:nvSpPr>
          <p:cNvPr id="3" name="Content Placeholder 2"/>
          <p:cNvSpPr>
            <a:spLocks noGrp="1"/>
          </p:cNvSpPr>
          <p:nvPr>
            <p:ph idx="1"/>
          </p:nvPr>
        </p:nvSpPr>
        <p:spPr/>
        <p:txBody>
          <a:bodyPr/>
          <a:lstStyle/>
          <a:p>
            <a:pPr marL="0" indent="0" algn="r">
              <a:buNone/>
            </a:pPr>
            <a:r>
              <a:rPr lang="fa-IR" dirty="0" smtClean="0"/>
              <a:t>تا به‌ حال راه و شیوه‌ای برای پیشگیری از این اختلال پیدا نشده، اما درمان برای افرادی که مستعد این اختلال هستند می‌تواند سودمند باشد.</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06497" y="3257370"/>
            <a:ext cx="5806427" cy="2783992"/>
          </a:xfrm>
          <a:prstGeom prst="rect">
            <a:avLst/>
          </a:prstGeom>
        </p:spPr>
      </p:pic>
    </p:spTree>
    <p:extLst>
      <p:ext uri="{BB962C8B-B14F-4D97-AF65-F5344CB8AC3E}">
        <p14:creationId xmlns:p14="http://schemas.microsoft.com/office/powerpoint/2010/main" val="373311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B0F0"/>
                </a:solidFill>
              </a:rPr>
              <a:t>چگونه اختلال شخصیت پارانوئید تشخیص داده می‌شود؟</a:t>
            </a:r>
            <a:endParaRPr lang="en-US" dirty="0">
              <a:solidFill>
                <a:srgbClr val="00B0F0"/>
              </a:solidFill>
            </a:endParaRPr>
          </a:p>
        </p:txBody>
      </p:sp>
      <p:sp>
        <p:nvSpPr>
          <p:cNvPr id="3" name="Content Placeholder 2"/>
          <p:cNvSpPr>
            <a:spLocks noGrp="1"/>
          </p:cNvSpPr>
          <p:nvPr>
            <p:ph idx="1"/>
          </p:nvPr>
        </p:nvSpPr>
        <p:spPr/>
        <p:txBody>
          <a:bodyPr>
            <a:normAutofit/>
          </a:bodyPr>
          <a:lstStyle/>
          <a:p>
            <a:pPr marL="0" indent="0" algn="r">
              <a:buNone/>
            </a:pPr>
            <a:r>
              <a:rPr lang="fa-IR" dirty="0" smtClean="0"/>
              <a:t>روانپزشک، روانشناس یا سایر متخصصان بهداشت روان در این زمینه با چند پرسش، استفاده از آزمون‌های روانی و بررسی وضعیت بالینی به سرعت بیماری را تشخیص می‌دهند. متخصصان بهداشت روان ارزیابی جامعی را انجام می‌دهند. آن‌ها ممکن است در مورد کودکی، مدرسه، کار و روابط شما سؤال کنند. </a:t>
            </a:r>
          </a:p>
          <a:p>
            <a:pPr marL="0" indent="0" algn="r">
              <a:buNone/>
            </a:pPr>
            <a:r>
              <a:rPr lang="fa-IR" dirty="0" smtClean="0"/>
              <a:t>آن‌ها همچنین ممکن است از شما بپرسند که چگونه می‌توانید به یک موقعیت تخیلی پاسخ دهید. سپس متخصص بهداشت روان تشخیص خود را ارائه می‌دهد و یک برنامه درمانی را تشکیل می‌دهند درمان پارانوئید می‌تواند بسیار موفق باشد. با این حال، بیشتر افراد مبتلا به این بیماری در پذیرش معالجه مشکل دارند. شخصی که مبتلا به پارانوئید است، علائم خود را نمی‌بیند و به عبارتی دیگران را بیمار می‌بیند نه خود را؛ بنابراین مهمترین بخش درمان همان بخش ابتدایی یعنی پذیرش بیماری است. درمان نیز مشتمل بر جلسات روانکاوی، گروه درمانی و البته استفاده از برخی دارو‌ها است. رایج‌ترین دارو‌ها نیز شامل دارو‌های ضد افسردگی، بنزودیازپین ها، دارو‌های ضد روان گسیختگی است.</a:t>
            </a:r>
            <a:endParaRPr lang="en-US" dirty="0"/>
          </a:p>
        </p:txBody>
      </p:sp>
    </p:spTree>
    <p:extLst>
      <p:ext uri="{BB962C8B-B14F-4D97-AF65-F5344CB8AC3E}">
        <p14:creationId xmlns:p14="http://schemas.microsoft.com/office/powerpoint/2010/main" val="32968053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9368" y="290111"/>
            <a:ext cx="8596668" cy="1320800"/>
          </a:xfrm>
        </p:spPr>
        <p:txBody>
          <a:bodyPr/>
          <a:lstStyle/>
          <a:p>
            <a:pPr algn="r"/>
            <a:r>
              <a:rPr lang="fa-IR" b="1" dirty="0">
                <a:solidFill>
                  <a:schemeClr val="accent4">
                    <a:lumMod val="60000"/>
                    <a:lumOff val="40000"/>
                  </a:schemeClr>
                </a:solidFill>
              </a:rPr>
              <a:t>ژنتیک، متهم اصلی بیماری پارانویا</a:t>
            </a:r>
            <a:r>
              <a:rPr lang="en-US" dirty="0">
                <a:solidFill>
                  <a:schemeClr val="accent4">
                    <a:lumMod val="60000"/>
                    <a:lumOff val="40000"/>
                  </a:schemeClr>
                </a:solidFill>
              </a:rPr>
              <a:t/>
            </a:r>
            <a:br>
              <a:rPr lang="en-US" dirty="0">
                <a:solidFill>
                  <a:schemeClr val="accent4">
                    <a:lumMod val="60000"/>
                    <a:lumOff val="40000"/>
                  </a:schemeClr>
                </a:solidFill>
              </a:rPr>
            </a:br>
            <a:endParaRPr lang="en-US" dirty="0">
              <a:solidFill>
                <a:schemeClr val="accent4">
                  <a:lumMod val="60000"/>
                  <a:lumOff val="40000"/>
                </a:schemeClr>
              </a:solidFill>
            </a:endParaRPr>
          </a:p>
        </p:txBody>
      </p:sp>
      <p:sp>
        <p:nvSpPr>
          <p:cNvPr id="3" name="Content Placeholder 2"/>
          <p:cNvSpPr>
            <a:spLocks noGrp="1"/>
          </p:cNvSpPr>
          <p:nvPr>
            <p:ph idx="1"/>
          </p:nvPr>
        </p:nvSpPr>
        <p:spPr>
          <a:xfrm>
            <a:off x="782198" y="1355075"/>
            <a:ext cx="8956713" cy="5166911"/>
          </a:xfrm>
        </p:spPr>
        <p:txBody>
          <a:bodyPr>
            <a:normAutofit/>
          </a:bodyPr>
          <a:lstStyle/>
          <a:p>
            <a:pPr marL="0" indent="0" algn="r" rtl="1">
              <a:buNone/>
            </a:pPr>
            <a:r>
              <a:rPr lang="fa-IR" dirty="0"/>
              <a:t>علاوه‌بر ژنتیک که متهم اصلی بیماری پارانویا به شمار می‌آید، مصرف داروهای حاوی آمفتامین، قرص‌های روان‌گردان، ماری جُوانا، کوکائین و امثال این‌ها هم در ابتلا به این بیماری تأثیرگذار است</a:t>
            </a:r>
            <a:r>
              <a:rPr lang="en-US" dirty="0"/>
              <a:t>.</a:t>
            </a:r>
          </a:p>
          <a:p>
            <a:pPr marL="0" indent="0" algn="r" rtl="1">
              <a:buNone/>
            </a:pPr>
            <a:r>
              <a:rPr lang="fa-IR" dirty="0"/>
              <a:t>پارانویا همان بیماری است که بیشتر افراد آن‌را با نام بدبینی و سوءظن می‌شناسند که یک تفکر غلط است که در ذهن بسیاری از افراد جا افتاده، بدبینی و سوءظن جزء علائم این بیماری است و زیرمجموعه اختلالات شخصیتی قرار می‌گیرد و با اینکه بیمار پارانویا نقاط مشترکی با بیمار اسکیزوفرنی دارد ولی از خیلی جهات با یکدیگر تفاوت دارند</a:t>
            </a:r>
            <a:r>
              <a:rPr lang="en-US" dirty="0"/>
              <a:t>.</a:t>
            </a:r>
          </a:p>
          <a:p>
            <a:pPr marL="0" indent="0" algn="r" rtl="1">
              <a:buNone/>
            </a:pPr>
            <a:r>
              <a:rPr lang="fa-IR" dirty="0"/>
              <a:t>متأسفانه در حال حاضر بسیاری از افراد زندگی مشترک خود را به دلیل ابتلای یکی‌ از زوجین به پارانویا از دست می‌دهند و مجبور به جدایی می‌شوند، البته باید دقت کرد که هر نوع بدبینی و بدگمانی پارانویا نیست و نباید هرگونه شک و گمان و سوءظن را با پارانویا یکی دانست</a:t>
            </a:r>
            <a:r>
              <a:rPr lang="en-US" dirty="0"/>
              <a:t>.</a:t>
            </a:r>
            <a:br>
              <a:rPr lang="en-US" dirty="0"/>
            </a:br>
            <a:r>
              <a:rPr lang="en-US" dirty="0"/>
              <a:t/>
            </a:r>
            <a:br>
              <a:rPr lang="en-US" dirty="0"/>
            </a:br>
            <a:r>
              <a:rPr lang="fa-IR" dirty="0"/>
              <a:t>این بیماری در بسیاری از اوقات قابل درمان است و فرد می‌تواند با رعایت یکسری اصول رفتاری به زندگی معمولی خود ادامه دهد، بیماری پارانویا از زمان قبل از بقراط در یونان وجود داشته ولی با این نام شناخته نمی‌شده و اغلب این بیماری را نوعی دیوانگی می‌دانستند</a:t>
            </a:r>
            <a:r>
              <a:rPr lang="en-US" dirty="0"/>
              <a:t>.</a:t>
            </a:r>
          </a:p>
          <a:p>
            <a:pPr marL="0" indent="0" algn="r">
              <a:buNone/>
            </a:pPr>
            <a:endParaRPr lang="en-US" dirty="0"/>
          </a:p>
        </p:txBody>
      </p:sp>
    </p:spTree>
    <p:extLst>
      <p:ext uri="{BB962C8B-B14F-4D97-AF65-F5344CB8AC3E}">
        <p14:creationId xmlns:p14="http://schemas.microsoft.com/office/powerpoint/2010/main" val="3978381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fa-IR" dirty="0">
                <a:solidFill>
                  <a:schemeClr val="accent2">
                    <a:lumMod val="75000"/>
                  </a:schemeClr>
                </a:solidFill>
              </a:rPr>
              <a:t>ویژگی اصلی بیماری </a:t>
            </a:r>
            <a:r>
              <a:rPr lang="fa-IR" dirty="0" smtClean="0">
                <a:solidFill>
                  <a:schemeClr val="accent2">
                    <a:lumMod val="75000"/>
                  </a:schemeClr>
                </a:solidFill>
              </a:rPr>
              <a:t>پارانویا:</a:t>
            </a:r>
            <a:endParaRPr lang="en-US" dirty="0">
              <a:solidFill>
                <a:schemeClr val="accent2">
                  <a:lumMod val="75000"/>
                </a:schemeClr>
              </a:solidFill>
            </a:endParaRPr>
          </a:p>
        </p:txBody>
      </p:sp>
      <p:sp>
        <p:nvSpPr>
          <p:cNvPr id="3" name="Content Placeholder 2"/>
          <p:cNvSpPr>
            <a:spLocks noGrp="1"/>
          </p:cNvSpPr>
          <p:nvPr>
            <p:ph idx="1"/>
          </p:nvPr>
        </p:nvSpPr>
        <p:spPr>
          <a:xfrm>
            <a:off x="875638" y="1707615"/>
            <a:ext cx="8596668" cy="4772320"/>
          </a:xfrm>
        </p:spPr>
        <p:txBody>
          <a:bodyPr/>
          <a:lstStyle/>
          <a:p>
            <a:pPr marL="0" indent="0" algn="r" rtl="1">
              <a:buNone/>
            </a:pPr>
            <a:r>
              <a:rPr lang="fa-IR" dirty="0"/>
              <a:t>ویژگی اصلی بیماری پارانویا یا بیماران مبتلا به اختلال شخصیت بدگمانی، شک و بی‌اعتمادی به همه افراد است، مبتلایان به این بیماری در بیشتر مواقع خشمگین هستند و نسبت به دیگران دشمنی دارند، آن‌ها به هر بهانه‌ای دعوا و مرافعه راه می‌اندازند و به بقیه به ویژه همسر خود سوءظن دارند.</a:t>
            </a:r>
            <a:endParaRPr lang="en-US" dirty="0"/>
          </a:p>
          <a:p>
            <a:pPr marL="0" indent="0" algn="r">
              <a:buNone/>
            </a:pPr>
            <a:r>
              <a:rPr lang="fa-IR" dirty="0"/>
              <a:t> افراد مبتلا به پارانویا اغلب مواقع تصور می‌کنند تحت تعقیب هستند یا شخصی با آن‌ها دشمنی دارد و آن‌ها را مسموم یا بیمار کرده‌است، در بعضی موارد، فرد دچار این توهم می‌شود که دارای یک قدرت ماورایی یا برگزیده خداست که توسط یکسری نیروهای خارجی کنترل می‌شود</a:t>
            </a:r>
            <a:r>
              <a:rPr lang="en-US" dirty="0"/>
              <a:t>.</a:t>
            </a:r>
            <a:br>
              <a:rPr lang="en-US" dirty="0"/>
            </a:br>
            <a:r>
              <a:rPr lang="en-US" dirty="0"/>
              <a:t/>
            </a:r>
            <a:br>
              <a:rPr lang="en-US" dirty="0"/>
            </a:br>
            <a:endParaRPr lang="en-US" dirty="0"/>
          </a:p>
        </p:txBody>
      </p:sp>
    </p:spTree>
    <p:extLst>
      <p:ext uri="{BB962C8B-B14F-4D97-AF65-F5344CB8AC3E}">
        <p14:creationId xmlns:p14="http://schemas.microsoft.com/office/powerpoint/2010/main" val="31132266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علل پارانوئید:</a:t>
            </a:r>
            <a:endParaRPr lang="en-US" dirty="0"/>
          </a:p>
        </p:txBody>
      </p:sp>
      <p:sp>
        <p:nvSpPr>
          <p:cNvPr id="3" name="Content Placeholder 2"/>
          <p:cNvSpPr>
            <a:spLocks noGrp="1"/>
          </p:cNvSpPr>
          <p:nvPr>
            <p:ph idx="1"/>
          </p:nvPr>
        </p:nvSpPr>
        <p:spPr>
          <a:xfrm>
            <a:off x="688351" y="1797032"/>
            <a:ext cx="8596668" cy="3880773"/>
          </a:xfrm>
        </p:spPr>
        <p:txBody>
          <a:bodyPr>
            <a:normAutofit fontScale="92500" lnSpcReduction="10000"/>
          </a:bodyPr>
          <a:lstStyle/>
          <a:p>
            <a:pPr marL="0" indent="0" algn="r" rtl="1">
              <a:buNone/>
            </a:pPr>
            <a:r>
              <a:rPr lang="fa-IR" dirty="0"/>
              <a:t>هنوز هیچ دلیل وعلت قطعی برای این بیماری مشخص نشده اما نقش ژنتیک و وراثت را نمی‌توان نادیده گرفت.</a:t>
            </a:r>
            <a:endParaRPr lang="en-US" dirty="0"/>
          </a:p>
          <a:p>
            <a:pPr marL="0" indent="0" algn="r" rtl="1">
              <a:buNone/>
            </a:pPr>
            <a:r>
              <a:rPr lang="fa-IR" dirty="0"/>
              <a:t> تحقیقات متعددی نشان داده که وقتی یکی‌از دوقلوهای تک تخمکی همسان مبتلا به بیماری اسکیزوفرنی، علائم پارانویا دارند، دیگری هم به این بیماری مبتلا می‌شود</a:t>
            </a:r>
            <a:r>
              <a:rPr lang="en-US" dirty="0"/>
              <a:t>.</a:t>
            </a:r>
          </a:p>
          <a:p>
            <a:pPr marL="0" indent="0" algn="r" rtl="1">
              <a:buNone/>
            </a:pPr>
            <a:r>
              <a:rPr lang="fa-IR" dirty="0"/>
              <a:t>علاوه‌بر ژنتیک که متهم اصلی این بیماری به شمار می‌آید، مصرف داروهای حاوی آمفتامین، قرص‌های روان‌گردان، ماری جُوانا، کوکائین و امثال این‌ها هم در ابتلا به این بیماری تأثیرگذار است، از دیگر عواملی که برای علت بیماری پارانویا ذکر شده استرس و نگرانی است</a:t>
            </a:r>
            <a:r>
              <a:rPr lang="en-US" dirty="0"/>
              <a:t>.</a:t>
            </a:r>
            <a:br>
              <a:rPr lang="en-US" dirty="0"/>
            </a:br>
            <a:r>
              <a:rPr lang="fa-IR" dirty="0"/>
              <a:t>بعضی‌از تحقیقات ثابت کرده وقتی فرد در شرایط سخت و تحت فشار باشد رفتار پارانویاگونه انجام می‌دهد، این رفتار می‌تواند واکنشی نسبت به سختی و فشارهای زندگی باشد، بنابراین تحقیقات بیماری پارانویا در بیشتر گروه‌های اقلیت، مهاجران، اسیران و زندانیان شایع است</a:t>
            </a:r>
            <a:r>
              <a:rPr lang="en-US" dirty="0"/>
              <a:t>.</a:t>
            </a:r>
          </a:p>
          <a:p>
            <a:pPr marL="0" indent="0" algn="r">
              <a:buNone/>
            </a:pPr>
            <a:r>
              <a:rPr lang="fa-IR" dirty="0"/>
              <a:t>توهم‌های دیداری، شنیدن صداهای غیرواقعی، کژانگاری، مانند گمان اشتباه مبنی بر اینکه همکار شما می‌خواهد شما را مسموم یا صدای شما را ضبط کند، بیزاری، خشم، گوشه‌گیری، خشونت، دشواری‌های گفتاری، رئیس‌وار رفتار کردن و اندیشه و کُنش خودکشی  ازجمله علائم این بیماری </a:t>
            </a:r>
            <a:r>
              <a:rPr lang="fa-IR" dirty="0" smtClean="0"/>
              <a:t>است.</a:t>
            </a:r>
            <a:endParaRPr lang="en-US" dirty="0"/>
          </a:p>
        </p:txBody>
      </p:sp>
    </p:spTree>
    <p:extLst>
      <p:ext uri="{BB962C8B-B14F-4D97-AF65-F5344CB8AC3E}">
        <p14:creationId xmlns:p14="http://schemas.microsoft.com/office/powerpoint/2010/main" val="3211334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r">
              <a:buNone/>
            </a:pPr>
            <a:r>
              <a:rPr lang="fa-IR" dirty="0"/>
              <a:t>هنوز علت قطعی ابتلا به این بیماری مشخص نشده بنابراین درمان قطعی هم برای این بیماری تعیین نشده،به‌طور کلی شیوه‌های درمانی این بیماری را می‌توان به دو بخش دارو درمانی و روان درمانی تقسیم کرد، این درحالی است که اغلب مبتلایان به پارانویا معتقدند که بیمار نیستند، به همین خاطر کمتر حاضر می‌شوند نزد درمانگر بروند</a:t>
            </a:r>
            <a:r>
              <a:rPr lang="en-US" dirty="0"/>
              <a:t>.</a:t>
            </a:r>
          </a:p>
          <a:p>
            <a:pPr marL="0" indent="0" algn="r">
              <a:buNone/>
            </a:pPr>
            <a:endParaRPr lang="en-US" dirty="0"/>
          </a:p>
        </p:txBody>
      </p:sp>
    </p:spTree>
    <p:extLst>
      <p:ext uri="{BB962C8B-B14F-4D97-AF65-F5344CB8AC3E}">
        <p14:creationId xmlns:p14="http://schemas.microsoft.com/office/powerpoint/2010/main" val="180065496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76485" y="738130"/>
            <a:ext cx="8596668" cy="5838940"/>
          </a:xfrm>
        </p:spPr>
        <p:txBody>
          <a:bodyPr>
            <a:normAutofit lnSpcReduction="10000"/>
          </a:bodyPr>
          <a:lstStyle/>
          <a:p>
            <a:pPr marL="0" indent="0" algn="r" rtl="1">
              <a:buNone/>
            </a:pPr>
            <a:r>
              <a:rPr lang="fa-IR" dirty="0"/>
              <a:t>در بخش دارودرمانی بیمار با استفاده از داروهای آرام‌بخش مثل دیازپام تسکین پیدا می‌کند. البته در برخی مواقع داروهای ضد روان‌پریشی برای فرد تجویز می‌شود که بستگی به تشخیص پزشک و حد و اندازه بیماری فرد دارد</a:t>
            </a:r>
            <a:r>
              <a:rPr lang="en-US" dirty="0"/>
              <a:t>.</a:t>
            </a:r>
          </a:p>
          <a:p>
            <a:pPr marL="0" indent="0" algn="r" rtl="1">
              <a:buNone/>
            </a:pPr>
            <a:r>
              <a:rPr lang="fa-IR" dirty="0"/>
              <a:t>روش روان درمانی در اغلب مواقع از دارو درمانی موفق‌تر است، در این روش درمانگر بیش‌از هر چیز تلاش می‌کند تا حساسیت‌ها و شک و سوءظن‌های بیمار را رفع و توانایی‌های اجتماعی فرد را تقویت کند</a:t>
            </a:r>
            <a:r>
              <a:rPr lang="en-US" dirty="0"/>
              <a:t>.</a:t>
            </a:r>
          </a:p>
          <a:p>
            <a:pPr marL="0" indent="0" algn="r">
              <a:buNone/>
            </a:pPr>
            <a:r>
              <a:rPr lang="fa-IR" dirty="0"/>
              <a:t>در این روش درمانی درمانگر باید صبر و حوصله فراوانی داشته باشد چراکه معمولاً سر و کار داشتن با این دسته از بیماران کار بسیار سختی است، آن‌ها بسیار زودرنج  هستند، رفتار خصمانه و تندی دارند و به سرعت عصبانی می شوند، درمانگر در روش روان درمانی ابتدا تلاش می‌کند شک و بدگمانی را از فرد دور و پس‌از آن با انجام تمرین‌های آرامش بخش او را </a:t>
            </a:r>
            <a:r>
              <a:rPr lang="fa-IR" dirty="0" smtClean="0"/>
              <a:t>از </a:t>
            </a:r>
            <a:r>
              <a:rPr lang="fa-IR" dirty="0"/>
              <a:t>حالت انزوا و گوشه‌گیری خلاص </a:t>
            </a:r>
            <a:r>
              <a:rPr lang="fa-IR" dirty="0" smtClean="0"/>
              <a:t>کند. </a:t>
            </a:r>
          </a:p>
          <a:p>
            <a:pPr marL="0" indent="0" algn="r">
              <a:buNone/>
            </a:pPr>
            <a:r>
              <a:rPr lang="fa-IR" dirty="0" smtClean="0"/>
              <a:t>خانواده </a:t>
            </a:r>
            <a:r>
              <a:rPr lang="fa-IR" dirty="0"/>
              <a:t>بیمار هم بسیار </a:t>
            </a:r>
            <a:r>
              <a:rPr lang="fa-IR" dirty="0" smtClean="0"/>
              <a:t>تأثیرگذارند:</a:t>
            </a:r>
          </a:p>
          <a:p>
            <a:pPr marL="0" indent="0" algn="r">
              <a:buNone/>
            </a:pPr>
            <a:r>
              <a:rPr lang="fa-IR" dirty="0" smtClean="0"/>
              <a:t>یکی‌از </a:t>
            </a:r>
            <a:r>
              <a:rPr lang="fa-IR" dirty="0"/>
              <a:t>روش‌های درمانی پارانویا خانواده درمانی است، به این معنی که آن‌ها می‌توانند با آموزش دیدن درخصوص برخورد با بیماران و کمک به آن‌ها بر سیر بهبودی بیمار تأثیر </a:t>
            </a:r>
            <a:r>
              <a:rPr lang="fa-IR" dirty="0" smtClean="0"/>
              <a:t>بسزایی</a:t>
            </a:r>
            <a:endParaRPr lang="en-US" dirty="0" smtClean="0"/>
          </a:p>
          <a:p>
            <a:pPr marL="0" indent="0" algn="r">
              <a:buNone/>
            </a:pPr>
            <a:r>
              <a:rPr lang="fa-IR" dirty="0" smtClean="0"/>
              <a:t> </a:t>
            </a:r>
            <a:r>
              <a:rPr lang="fa-IR" dirty="0"/>
              <a:t>داشته، </a:t>
            </a:r>
            <a:r>
              <a:rPr lang="fa-IR" dirty="0" smtClean="0"/>
              <a:t>طوری </a:t>
            </a:r>
            <a:r>
              <a:rPr lang="fa-IR" dirty="0"/>
              <a:t>که امروز با اینکه پارانویا بیماری است که فرد را تا آخر عمر درگیر </a:t>
            </a:r>
            <a:r>
              <a:rPr lang="fa-IR" dirty="0" smtClean="0"/>
              <a:t>می‌کند ولی </a:t>
            </a:r>
            <a:r>
              <a:rPr lang="fa-IR" dirty="0"/>
              <a:t>با اجرای پروسه‌های درمانی به موقع و درست می‌توان این بیماری را مدیریت و کنترل </a:t>
            </a:r>
            <a:r>
              <a:rPr lang="fa-IR" dirty="0" smtClean="0"/>
              <a:t>کرد</a:t>
            </a:r>
            <a:r>
              <a:rPr lang="fa-IR" dirty="0"/>
              <a:t>.</a:t>
            </a:r>
            <a:r>
              <a:rPr lang="en-US" dirty="0"/>
              <a:t/>
            </a:r>
            <a:br>
              <a:rPr lang="en-US" dirty="0"/>
            </a:br>
            <a:r>
              <a:rPr lang="en-US" dirty="0"/>
              <a:t/>
            </a:r>
            <a:br>
              <a:rPr lang="en-US" dirty="0"/>
            </a:br>
            <a:endParaRPr lang="en-US" dirty="0"/>
          </a:p>
        </p:txBody>
      </p:sp>
    </p:spTree>
    <p:extLst>
      <p:ext uri="{BB962C8B-B14F-4D97-AF65-F5344CB8AC3E}">
        <p14:creationId xmlns:p14="http://schemas.microsoft.com/office/powerpoint/2010/main" val="4935463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t>چگونه با بیماران پارانویید رفتار کنیم؟</a:t>
            </a:r>
            <a:endParaRPr lang="en-US" dirty="0"/>
          </a:p>
        </p:txBody>
      </p:sp>
      <p:sp>
        <p:nvSpPr>
          <p:cNvPr id="3" name="Content Placeholder 2"/>
          <p:cNvSpPr>
            <a:spLocks noGrp="1"/>
          </p:cNvSpPr>
          <p:nvPr>
            <p:ph idx="1"/>
          </p:nvPr>
        </p:nvSpPr>
        <p:spPr/>
        <p:txBody>
          <a:bodyPr/>
          <a:lstStyle/>
          <a:p>
            <a:pPr marL="0" indent="0" algn="r">
              <a:buNone/>
            </a:pPr>
            <a:r>
              <a:rPr lang="fa-IR" dirty="0"/>
              <a:t>در برابر بیماران پارانویید باید نکاتی را مدنظر داشت، اطرافیان باید سعی کنند ارتباطشان با بیمار را نزدیک‌تر کنند تا از آنها راضی باشد، ولی هرگز بر سوءظن‌هایش صحه نگذارند و در این بحث‌ها اصلا شرکت نکنند، هنگامی که بیمار سوءظن نسبت به همسرش پیداکرده، مواظب باشند تا از همسر او جانبداری نکنند، این کار باعث به وجود آمدن پیش‌فرض‌های جدید در او شده و ممکن است به آنها هم بدگمان شود، هرچه اختلال پارانویید شدیدتر باشد، احتمال دست زدن به خشونت در این گونه بیماران بیشتر می‌شود که در این مواقع حتماً باید از پزشک کمک </a:t>
            </a:r>
            <a:r>
              <a:rPr lang="fa-IR" dirty="0" smtClean="0"/>
              <a:t>بخواهیم</a:t>
            </a:r>
            <a:r>
              <a:rPr lang="fa-IR" dirty="0"/>
              <a:t>.</a:t>
            </a:r>
            <a:endParaRPr lang="en-US" dirty="0"/>
          </a:p>
          <a:p>
            <a:pPr marL="0" indent="0" algn="r">
              <a:buNone/>
            </a:pPr>
            <a:r>
              <a:rPr lang="fa-IR" dirty="0"/>
              <a:t>از آن‌ها انتظار روابط عاطفی نداشته باشید، برقراری این رابطه تقریباً غیرممکن است، بهتر </a:t>
            </a:r>
            <a:r>
              <a:rPr lang="fa-IR" dirty="0" smtClean="0"/>
              <a:t>است.</a:t>
            </a:r>
            <a:endParaRPr lang="en-US" dirty="0"/>
          </a:p>
        </p:txBody>
      </p:sp>
    </p:spTree>
    <p:extLst>
      <p:ext uri="{BB962C8B-B14F-4D97-AF65-F5344CB8AC3E}">
        <p14:creationId xmlns:p14="http://schemas.microsoft.com/office/powerpoint/2010/main" val="52152845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a:solidFill>
                  <a:schemeClr val="accent3">
                    <a:lumMod val="50000"/>
                  </a:schemeClr>
                </a:solidFill>
              </a:rPr>
              <a:t>منبع ژنتیکی پارانویا:</a:t>
            </a:r>
            <a:r>
              <a:rPr lang="en-US" dirty="0">
                <a:solidFill>
                  <a:schemeClr val="accent3">
                    <a:lumMod val="50000"/>
                  </a:schemeClr>
                </a:solidFill>
              </a:rPr>
              <a:t/>
            </a:r>
            <a:br>
              <a:rPr lang="en-US" dirty="0">
                <a:solidFill>
                  <a:schemeClr val="accent3">
                    <a:lumMod val="50000"/>
                  </a:schemeClr>
                </a:solidFill>
              </a:rPr>
            </a:br>
            <a:endParaRPr lang="en-US" dirty="0">
              <a:solidFill>
                <a:schemeClr val="accent3">
                  <a:lumMod val="50000"/>
                </a:schemeClr>
              </a:solidFill>
            </a:endParaRPr>
          </a:p>
        </p:txBody>
      </p:sp>
      <p:sp>
        <p:nvSpPr>
          <p:cNvPr id="3" name="Content Placeholder 2"/>
          <p:cNvSpPr>
            <a:spLocks noGrp="1"/>
          </p:cNvSpPr>
          <p:nvPr>
            <p:ph idx="1"/>
          </p:nvPr>
        </p:nvSpPr>
        <p:spPr>
          <a:xfrm>
            <a:off x="677334" y="1584101"/>
            <a:ext cx="8596668" cy="4457261"/>
          </a:xfrm>
        </p:spPr>
        <p:txBody>
          <a:bodyPr>
            <a:normAutofit/>
          </a:bodyPr>
          <a:lstStyle/>
          <a:p>
            <a:pPr marL="0" indent="0" algn="r" rtl="1">
              <a:buNone/>
            </a:pPr>
            <a:r>
              <a:rPr lang="fa-IR" dirty="0"/>
              <a:t>اثرات روانشناختی ژنهای نقش پذیر مغزی در انسانها عملاً ناشناخته است. سندرم </a:t>
            </a:r>
            <a:r>
              <a:rPr lang="fa-IR" dirty="0" smtClean="0"/>
              <a:t>پرادرویلی </a:t>
            </a:r>
            <a:r>
              <a:rPr lang="fa-IR" dirty="0"/>
              <a:t>(</a:t>
            </a:r>
            <a:r>
              <a:rPr lang="en-US" dirty="0"/>
              <a:t>PWS</a:t>
            </a:r>
            <a:r>
              <a:rPr lang="fa-IR" dirty="0"/>
              <a:t>) یک بیماری عصبی ژنتیکی است که به واسطه نقش پذیری ژنومی(</a:t>
            </a:r>
            <a:r>
              <a:rPr lang="en-US" dirty="0"/>
              <a:t>genomic imprinting</a:t>
            </a:r>
            <a:r>
              <a:rPr lang="fa-IR" dirty="0"/>
              <a:t>)ایجاد شده و باعث میزان بالایی از روان پریشی مانند توهم و پارانویا وهمچنین اوتیسم میشود.</a:t>
            </a:r>
            <a:endParaRPr lang="en-US" dirty="0"/>
          </a:p>
          <a:p>
            <a:pPr marL="0" indent="0" algn="r" rtl="1">
              <a:buNone/>
            </a:pPr>
            <a:r>
              <a:rPr lang="en-US" dirty="0"/>
              <a:t>Genomic imprinting  </a:t>
            </a:r>
            <a:r>
              <a:rPr lang="fa-IR" dirty="0"/>
              <a:t> باعث تغییر بیان دو ژن</a:t>
            </a:r>
            <a:r>
              <a:rPr lang="en-US" dirty="0"/>
              <a:t>MAGEL2 </a:t>
            </a:r>
            <a:r>
              <a:rPr lang="fa-IR" dirty="0"/>
              <a:t>و</a:t>
            </a:r>
            <a:r>
              <a:rPr lang="en-US" dirty="0"/>
              <a:t>NDN</a:t>
            </a:r>
            <a:r>
              <a:rPr lang="fa-IR" dirty="0"/>
              <a:t> در مغز شده است که باعث مجموعه ای از فنوتیپ های مربوط به </a:t>
            </a:r>
            <a:r>
              <a:rPr lang="en-US" dirty="0"/>
              <a:t>PWS </a:t>
            </a:r>
            <a:r>
              <a:rPr lang="fa-IR" dirty="0"/>
              <a:t>از جمله فنوتیپ های رفتاری در موش میشود.</a:t>
            </a:r>
            <a:endParaRPr lang="en-US" dirty="0"/>
          </a:p>
          <a:p>
            <a:pPr marL="0" indent="0" algn="r" rtl="1">
              <a:buNone/>
            </a:pPr>
            <a:r>
              <a:rPr lang="fa-IR" dirty="0"/>
              <a:t>پژوهشگران تعداد زیادی از افراد معمولی را برای ویژگی های طیف اسکیزوفرنی و طیف اوتیسم فنوتیپ کردند (فنوتیپ آنها را مورد بررسی قرار داده اند) و آنها را برای </a:t>
            </a:r>
            <a:r>
              <a:rPr lang="fa-IR" dirty="0" smtClean="0"/>
              <a:t>پلیمورفیسم </a:t>
            </a:r>
            <a:r>
              <a:rPr lang="fa-IR" dirty="0"/>
              <a:t>تک نوکلئوتیدی ژن</a:t>
            </a:r>
            <a:r>
              <a:rPr lang="en-US" dirty="0"/>
              <a:t>rs850807 </a:t>
            </a:r>
            <a:r>
              <a:rPr lang="fa-IR" dirty="0"/>
              <a:t>، که به ظاهر کاربردی است و با </a:t>
            </a:r>
            <a:r>
              <a:rPr lang="en-US" dirty="0"/>
              <a:t>MAGEL2 </a:t>
            </a:r>
            <a:r>
              <a:rPr lang="fa-IR" dirty="0"/>
              <a:t>و </a:t>
            </a:r>
            <a:r>
              <a:rPr lang="en-US" dirty="0"/>
              <a:t>NDN </a:t>
            </a:r>
            <a:r>
              <a:rPr lang="fa-IR" dirty="0"/>
              <a:t>مرتبط است ، ژنوتیپ کردند(ژنوتیپ آنها را مورد بررسی قرار داده اند) و مشاهده کردند که تنوع ژنتیکی درژن </a:t>
            </a:r>
            <a:r>
              <a:rPr lang="en-US" dirty="0"/>
              <a:t>rs850807 </a:t>
            </a:r>
            <a:r>
              <a:rPr lang="fa-IR" dirty="0"/>
              <a:t>به شدت و منحصراً با طیف بیماری های اسکیزوفرنی ، که به بهترین شکل به عنوان پارانویا شناخته می شود ، مرتبط است. این یافته ها یک جایگاه تک ژنی را برای آنالیز مبانی عصبی و روانی پارانوئید </a:t>
            </a:r>
            <a:r>
              <a:rPr lang="fa-IR"/>
              <a:t>ارائه </a:t>
            </a:r>
            <a:r>
              <a:rPr lang="fa-IR" smtClean="0"/>
              <a:t>میدهد.</a:t>
            </a:r>
            <a:endParaRPr lang="en-US" dirty="0"/>
          </a:p>
        </p:txBody>
      </p:sp>
    </p:spTree>
    <p:extLst>
      <p:ext uri="{BB962C8B-B14F-4D97-AF65-F5344CB8AC3E}">
        <p14:creationId xmlns:p14="http://schemas.microsoft.com/office/powerpoint/2010/main" val="6778053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chemeClr val="accent6"/>
                </a:solidFill>
              </a:rPr>
              <a:t>پارانوئید چیست؟</a:t>
            </a:r>
            <a:endParaRPr lang="en-US" dirty="0">
              <a:solidFill>
                <a:schemeClr val="accent6"/>
              </a:solidFill>
            </a:endParaRPr>
          </a:p>
        </p:txBody>
      </p:sp>
      <p:sp>
        <p:nvSpPr>
          <p:cNvPr id="3" name="Content Placeholder 2"/>
          <p:cNvSpPr>
            <a:spLocks noGrp="1"/>
          </p:cNvSpPr>
          <p:nvPr>
            <p:ph idx="1"/>
          </p:nvPr>
        </p:nvSpPr>
        <p:spPr/>
        <p:txBody>
          <a:bodyPr>
            <a:normAutofit/>
          </a:bodyPr>
          <a:lstStyle/>
          <a:p>
            <a:pPr marL="0" indent="0" algn="r">
              <a:buNone/>
            </a:pPr>
            <a:r>
              <a:rPr lang="fa-IR" dirty="0" smtClean="0"/>
              <a:t>طبق دسته‌بندی اختلالات شخصیت پارانوئید نیز مانند اسکیزوئید در دسته اول یا دسته افراد عجیب و غیرعادی طبقه‌بندی می‌شود. حتماً شما نیز چیزهای درباره پارانوئید شنیده‌اید مانند اینکه این افراد شکاک و بدگمان هستند. در این مقاله بیشتر این اختلال شخصیتی را بررسی می‌کنیم.در اختلال شخصیت پارانوئید فرد با ظن و شک رفتار و اعمال دیگران را تفسیر می‌کند، او رفتار اطرافیان را تهدیدآمیز، تحقیرآمیز و آسیب‌زننده برداشت می‌کند.افراد مبتلا به این اختلال شخصیت نمی‌توانند اعتراف کنند و یا بپذیرند که چه احساسات منفی به دیگران دارند، ترس از سوء استفاده و خیانت در آنها بسیار قوی است و حتی اگر مورد اعتماد بودن اطرافیان ثابت شود که بازهم اعتمادی به آنها ندارند.معمولاً از رفتار و گفتار بسیار عادی و معمولی اطرافیان برداشت شخصی و غلطی دارند که باعث می‌شود رنجیده و خشمگین شوند و تا مدت‌ها این احساس را درون خود نگه‌داشته و حتی پرورش دهند.اولین نشانه‌های این اختلال در اوایل بزرگ‌سالی با نشانه‌های مانند بدگمانی و سوءظنی که قابل‌اثبات نیست همراه است، سوءتعبیرهای مداوم از رفتار و نیت اطرافیان، بدجنس و بدخواه دانستن دیگران و نوعی بی‌اعتمادی مداوم بروز پیدا می‌کند</a:t>
            </a:r>
            <a:endParaRPr lang="en-US" dirty="0"/>
          </a:p>
        </p:txBody>
      </p:sp>
    </p:spTree>
    <p:extLst>
      <p:ext uri="{BB962C8B-B14F-4D97-AF65-F5344CB8AC3E}">
        <p14:creationId xmlns:p14="http://schemas.microsoft.com/office/powerpoint/2010/main" val="1176289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2"/>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fa-IR"/>
          </a:p>
        </p:txBody>
      </p:sp>
      <p:sp>
        <p:nvSpPr>
          <p:cNvPr id="4" name="Content Placeholder 3"/>
          <p:cNvSpPr>
            <a:spLocks noGrp="1"/>
          </p:cNvSpPr>
          <p:nvPr>
            <p:ph idx="1"/>
          </p:nvPr>
        </p:nvSpPr>
        <p:spPr>
          <a:xfrm>
            <a:off x="677334" y="2941504"/>
            <a:ext cx="8596668" cy="1894901"/>
          </a:xfrm>
        </p:spPr>
        <p:txBody>
          <a:bodyPr>
            <a:normAutofit/>
          </a:bodyPr>
          <a:lstStyle/>
          <a:p>
            <a:pPr marL="0" indent="0" algn="ctr">
              <a:buNone/>
            </a:pPr>
            <a:r>
              <a:rPr lang="fa-IR" sz="4000" dirty="0" smtClean="0"/>
              <a:t>با تشکر از حسن توجه شما</a:t>
            </a:r>
          </a:p>
          <a:p>
            <a:pPr marL="0" indent="0" algn="ctr">
              <a:buNone/>
            </a:pPr>
            <a:endParaRPr lang="fa-IR" sz="4000" dirty="0"/>
          </a:p>
        </p:txBody>
      </p:sp>
    </p:spTree>
    <p:extLst>
      <p:ext uri="{BB962C8B-B14F-4D97-AF65-F5344CB8AC3E}">
        <p14:creationId xmlns:p14="http://schemas.microsoft.com/office/powerpoint/2010/main" val="24480457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9549" y="155508"/>
            <a:ext cx="8828468" cy="1325563"/>
          </a:xfrm>
        </p:spPr>
        <p:txBody>
          <a:bodyPr/>
          <a:lstStyle/>
          <a:p>
            <a:pPr algn="r"/>
            <a:r>
              <a:rPr lang="fa-IR" dirty="0" smtClean="0">
                <a:solidFill>
                  <a:schemeClr val="tx1"/>
                </a:solidFill>
              </a:rPr>
              <a:t>علائم نشانه‌های اختلال شخصیت پارانوئید:</a:t>
            </a:r>
            <a:endParaRPr lang="en-US" dirty="0">
              <a:solidFill>
                <a:schemeClr val="tx1"/>
              </a:solidFill>
            </a:endParaRPr>
          </a:p>
        </p:txBody>
      </p:sp>
      <p:sp>
        <p:nvSpPr>
          <p:cNvPr id="3" name="Content Placeholder 2"/>
          <p:cNvSpPr>
            <a:spLocks noGrp="1"/>
          </p:cNvSpPr>
          <p:nvPr>
            <p:ph idx="1"/>
          </p:nvPr>
        </p:nvSpPr>
        <p:spPr>
          <a:xfrm>
            <a:off x="838200" y="1184855"/>
            <a:ext cx="8215648" cy="5460643"/>
          </a:xfrm>
        </p:spPr>
        <p:txBody>
          <a:bodyPr>
            <a:normAutofit fontScale="77500" lnSpcReduction="20000"/>
          </a:bodyPr>
          <a:lstStyle/>
          <a:p>
            <a:pPr marL="0" indent="0" algn="r">
              <a:buNone/>
            </a:pPr>
            <a:r>
              <a:rPr lang="fa-IR" sz="2000" dirty="0" smtClean="0"/>
              <a:t>تصور می‌کنند اطرافیان قصد سوء‌ استفاده و یا فریب او را دارند.</a:t>
            </a:r>
          </a:p>
          <a:p>
            <a:pPr marL="0" indent="0" algn="r">
              <a:buNone/>
            </a:pPr>
            <a:r>
              <a:rPr lang="fa-IR" sz="2000" dirty="0" smtClean="0"/>
              <a:t>نسبت به تعهد یا وفاداری دیگران مشکوک هستند.</a:t>
            </a:r>
          </a:p>
          <a:p>
            <a:pPr marL="0" indent="0" algn="r">
              <a:buNone/>
            </a:pPr>
            <a:r>
              <a:rPr lang="fa-IR" sz="2000" dirty="0" smtClean="0"/>
              <a:t>از مسائل شخصی زندگی خود به دیگران چیزی نمی‌گویند، می‌ترسند دیگران علیه خودشان از این اطلاعات استفاده کنند.</a:t>
            </a:r>
          </a:p>
          <a:p>
            <a:pPr marL="0" indent="0" algn="r">
              <a:buNone/>
            </a:pPr>
            <a:r>
              <a:rPr lang="fa-IR" sz="2000" dirty="0" smtClean="0"/>
              <a:t>به کسی اعتماد نمی‌کنند.</a:t>
            </a:r>
          </a:p>
          <a:p>
            <a:pPr marL="0" indent="0" algn="r">
              <a:buNone/>
            </a:pPr>
            <a:r>
              <a:rPr lang="fa-IR" sz="2000" dirty="0" smtClean="0"/>
              <a:t>اطرافیانشان را نمی‌بخشند.</a:t>
            </a:r>
          </a:p>
          <a:p>
            <a:pPr marL="0" indent="0" algn="r">
              <a:buNone/>
            </a:pPr>
            <a:r>
              <a:rPr lang="fa-IR" sz="2000" dirty="0" smtClean="0"/>
              <a:t>کینه‌ توز هستند.</a:t>
            </a:r>
          </a:p>
          <a:p>
            <a:pPr marL="0" indent="0" algn="r">
              <a:buNone/>
            </a:pPr>
            <a:r>
              <a:rPr lang="fa-IR" sz="2000" dirty="0" smtClean="0"/>
              <a:t>انتقاد ناپذیر و بسیار حساس هستند.با خشم و عصبانت واکنش نشان می‌دهند.</a:t>
            </a:r>
          </a:p>
          <a:p>
            <a:pPr marL="0" indent="0" algn="r">
              <a:buNone/>
            </a:pPr>
            <a:r>
              <a:rPr lang="fa-IR" sz="2000" dirty="0" smtClean="0"/>
              <a:t>با خشم و عصبانت واکنش نشان می‌دهند.هر چیزی را خیلی سریع تلافی میکنند.</a:t>
            </a:r>
          </a:p>
          <a:p>
            <a:pPr marL="0" indent="0" algn="r">
              <a:buNone/>
            </a:pPr>
            <a:r>
              <a:rPr lang="fa-IR" sz="2000" dirty="0" smtClean="0"/>
              <a:t>‌‎تصور می‌کنند دیگران قصد حمله به شخصیت آنها را دارند.</a:t>
            </a:r>
          </a:p>
          <a:p>
            <a:pPr marL="0" indent="0" algn="r">
              <a:buNone/>
            </a:pPr>
            <a:r>
              <a:rPr lang="fa-IR" sz="2000" dirty="0" smtClean="0"/>
              <a:t>بدون اینکه دلایل واقعی وجود داشته باشد به همسر خود شک کرده و به او خیانت‌کار می‌گویند.</a:t>
            </a:r>
          </a:p>
          <a:p>
            <a:pPr marL="0" indent="0" algn="r">
              <a:buNone/>
            </a:pPr>
            <a:r>
              <a:rPr lang="fa-IR" sz="2000" dirty="0" smtClean="0"/>
              <a:t>نگاه‌های تصادفی دیگران را بد تعبیر می‌کنند.</a:t>
            </a:r>
          </a:p>
          <a:p>
            <a:pPr marL="0" indent="0" algn="r">
              <a:buNone/>
            </a:pPr>
            <a:r>
              <a:rPr lang="fa-IR" sz="2000" dirty="0" smtClean="0"/>
              <a:t>روابط آنها با دیگران سرد است و فاصله خود را با دیگران حفظ می‌کنند.</a:t>
            </a:r>
          </a:p>
          <a:p>
            <a:pPr marL="0" indent="0" algn="r">
              <a:buNone/>
            </a:pPr>
            <a:r>
              <a:rPr lang="fa-IR" sz="2000" dirty="0" smtClean="0"/>
              <a:t>احتمال دارد شخصیتی کنترل کننده و حسود داشته باشند.</a:t>
            </a:r>
          </a:p>
          <a:p>
            <a:pPr marL="0" indent="0" algn="r">
              <a:buNone/>
            </a:pPr>
            <a:r>
              <a:rPr lang="fa-IR" sz="2000" dirty="0" smtClean="0"/>
              <a:t>همیشه حق با آنهاست و خود را مسئول هیچ مشکلی نمی‌دانند.</a:t>
            </a:r>
          </a:p>
          <a:p>
            <a:pPr marL="0" indent="0" algn="r">
              <a:buNone/>
            </a:pPr>
            <a:r>
              <a:rPr lang="fa-IR" sz="2000" dirty="0" smtClean="0"/>
              <a:t>نمی‌توانند آرام باشند.برخوردشان با دیگران خصمانه است.</a:t>
            </a:r>
          </a:p>
          <a:p>
            <a:pPr marL="0" indent="0" algn="r">
              <a:buNone/>
            </a:pPr>
            <a:r>
              <a:rPr lang="fa-IR" sz="2000" dirty="0" smtClean="0"/>
              <a:t>دعوایی هستند.</a:t>
            </a:r>
            <a:endParaRPr lang="fa-IR" sz="2000" dirty="0"/>
          </a:p>
        </p:txBody>
      </p:sp>
    </p:spTree>
    <p:extLst>
      <p:ext uri="{BB962C8B-B14F-4D97-AF65-F5344CB8AC3E}">
        <p14:creationId xmlns:p14="http://schemas.microsoft.com/office/powerpoint/2010/main" val="1619883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00B050"/>
                </a:solidFill>
              </a:rPr>
              <a:t>تشخیص اختلال پارانوئید:</a:t>
            </a:r>
            <a:endParaRPr lang="en-US" dirty="0">
              <a:solidFill>
                <a:srgbClr val="00B050"/>
              </a:solidFill>
            </a:endParaRPr>
          </a:p>
        </p:txBody>
      </p:sp>
      <p:sp>
        <p:nvSpPr>
          <p:cNvPr id="3" name="Content Placeholder 2"/>
          <p:cNvSpPr>
            <a:spLocks noGrp="1"/>
          </p:cNvSpPr>
          <p:nvPr>
            <p:ph idx="1"/>
          </p:nvPr>
        </p:nvSpPr>
        <p:spPr/>
        <p:txBody>
          <a:bodyPr/>
          <a:lstStyle/>
          <a:p>
            <a:pPr marL="0" indent="0" algn="r">
              <a:buNone/>
            </a:pPr>
            <a:r>
              <a:rPr lang="fa-IR" dirty="0" smtClean="0"/>
              <a:t>وقتی این افراد به پزشک مراجعه میکنند ابتدا تاریخ و علائم بیماری را بررسی می‌کنند، احتمال دارد از نظر فیزیکی نیز معاینه شوند تا شرایط جسمی بیمار نیز بررسی شود و در نهایت فرد را به روانپزشک و روانشناس ارجاع می‌دهند، آنها برای تشخیص و درمان بیماری‌های روانی و ذهنی آموزش‌دیده‌اند. آنها با استفاده از گفت‌وگو و گرفتن تست‌های روانشناسی که برای تشخیص اختلالات طراحی‌شده می‌توانند نوع اختلال و سطح و شدت و ضعف آن را تعیین کنند.</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81124" y="4048125"/>
            <a:ext cx="5314951" cy="2571750"/>
          </a:xfrm>
          <a:prstGeom prst="rect">
            <a:avLst/>
          </a:prstGeom>
        </p:spPr>
      </p:pic>
    </p:spTree>
    <p:extLst>
      <p:ext uri="{BB962C8B-B14F-4D97-AF65-F5344CB8AC3E}">
        <p14:creationId xmlns:p14="http://schemas.microsoft.com/office/powerpoint/2010/main" val="39427937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rgbClr val="FF0000"/>
                </a:solidFill>
              </a:rPr>
              <a:t>عوارض ومشکلات اختلال شخصیت پارانوئید :</a:t>
            </a:r>
            <a:endParaRPr lang="en-US" dirty="0">
              <a:solidFill>
                <a:srgbClr val="FF0000"/>
              </a:solidFill>
            </a:endParaRPr>
          </a:p>
        </p:txBody>
      </p:sp>
      <p:sp>
        <p:nvSpPr>
          <p:cNvPr id="3" name="Content Placeholder 2"/>
          <p:cNvSpPr>
            <a:spLocks noGrp="1"/>
          </p:cNvSpPr>
          <p:nvPr>
            <p:ph idx="1"/>
          </p:nvPr>
        </p:nvSpPr>
        <p:spPr/>
        <p:txBody>
          <a:bodyPr/>
          <a:lstStyle/>
          <a:p>
            <a:pPr marL="0" indent="0" algn="r">
              <a:buNone/>
            </a:pPr>
            <a:r>
              <a:rPr lang="fa-IR" dirty="0" smtClean="0"/>
              <a:t>به دلیل نحوه تفکر و رفتار افراد مبتلا به اختلال شخصیت پارانوئید توانایی آنها در حفظ ارتباط اجتماعی به تدریج کاهش می یابد، نمی‌توانند در محیط شغلی، تحصیلی و اجتماعی به خوبی عمل کنند، درگیر دعواهای حقوقی با دیگران می‌شود و برای اینکه بتوانند افراد را “مجازات” کنند مرتب از آنها شکایت می‌کنند.</a:t>
            </a:r>
          </a:p>
          <a:p>
            <a:pPr marL="0" indent="0" algn="r">
              <a:buNone/>
            </a:pPr>
            <a:r>
              <a:rPr lang="fa-IR" dirty="0" smtClean="0"/>
              <a:t> از هم پاشیدن خانواده، از دست دادن شغل و حتی مسکن از دیگر خطراتی است که افراد مبتلا به این بیماری‌ ذهنی را تهدید می‌کند.</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76300" y="4053350"/>
            <a:ext cx="4600576" cy="2530426"/>
          </a:xfrm>
          <a:prstGeom prst="rect">
            <a:avLst/>
          </a:prstGeom>
        </p:spPr>
      </p:pic>
    </p:spTree>
    <p:extLst>
      <p:ext uri="{BB962C8B-B14F-4D97-AF65-F5344CB8AC3E}">
        <p14:creationId xmlns:p14="http://schemas.microsoft.com/office/powerpoint/2010/main" val="21390161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solidFill>
                  <a:schemeClr val="accent5">
                    <a:lumMod val="40000"/>
                    <a:lumOff val="60000"/>
                  </a:schemeClr>
                </a:solidFill>
              </a:rPr>
              <a:t>شیوع اختلال شخصیت پارانوئید:</a:t>
            </a:r>
            <a:endParaRPr lang="en-US" dirty="0">
              <a:solidFill>
                <a:schemeClr val="accent5">
                  <a:lumMod val="40000"/>
                  <a:lumOff val="60000"/>
                </a:schemeClr>
              </a:solidFill>
            </a:endParaRPr>
          </a:p>
        </p:txBody>
      </p:sp>
      <p:sp>
        <p:nvSpPr>
          <p:cNvPr id="3" name="Content Placeholder 2"/>
          <p:cNvSpPr>
            <a:spLocks noGrp="1"/>
          </p:cNvSpPr>
          <p:nvPr>
            <p:ph idx="1"/>
          </p:nvPr>
        </p:nvSpPr>
        <p:spPr>
          <a:xfrm>
            <a:off x="677334" y="2561065"/>
            <a:ext cx="8596668" cy="3880773"/>
          </a:xfrm>
        </p:spPr>
        <p:txBody>
          <a:bodyPr/>
          <a:lstStyle/>
          <a:p>
            <a:pPr marL="0" indent="0" algn="r">
              <a:buNone/>
            </a:pPr>
            <a:r>
              <a:rPr lang="fa-IR" dirty="0" smtClean="0"/>
              <a:t>شیوع این اختلال بین 0.5 تا 2.5 درصد از کل جمعیت را در برمی‌گیرد. </a:t>
            </a:r>
          </a:p>
          <a:p>
            <a:pPr marL="0" indent="0" algn="r">
              <a:buNone/>
            </a:pPr>
            <a:r>
              <a:rPr lang="fa-IR" dirty="0" smtClean="0"/>
              <a:t>پارانوئید بین مردان شایع‌تر است و برخی معتقند شیوع بیشتری در گروهای اقلیت‌ مهاجران و سالمندان دارد.</a:t>
            </a:r>
          </a:p>
          <a:p>
            <a:pPr marL="0" indent="0" algn="r">
              <a:buNone/>
            </a:pPr>
            <a:r>
              <a:rPr lang="fa-IR" dirty="0" smtClean="0"/>
              <a:t> احتمال بروز این بیماری بین افرادی که در فامیل خود سابقه اسکیزوفرنی دارند بیشتر است.</a:t>
            </a:r>
          </a:p>
          <a:p>
            <a:pPr marL="0" indent="0" algn="r">
              <a:buNone/>
            </a:pPr>
            <a:r>
              <a:rPr lang="fa-IR" dirty="0" smtClean="0"/>
              <a:t>افراد مبتلا به پارانوئید معمولا خودشان برای درمان اقدام نمی‌کنند و از طرف همسر و مدیر (صاحب‌کار) برای درمان به تراپیست و یا کلینیک روانپزشکی مراجعه می‌کنند.</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98490" y="218941"/>
            <a:ext cx="3752313" cy="2342124"/>
          </a:xfrm>
          <a:prstGeom prst="rect">
            <a:avLst/>
          </a:prstGeom>
        </p:spPr>
      </p:pic>
    </p:spTree>
    <p:extLst>
      <p:ext uri="{BB962C8B-B14F-4D97-AF65-F5344CB8AC3E}">
        <p14:creationId xmlns:p14="http://schemas.microsoft.com/office/powerpoint/2010/main" val="21677416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a:r>
              <a:rPr lang="fa-IR" dirty="0" smtClean="0"/>
              <a:t>علت بروز اختلال شخصیت پارانوئید:</a:t>
            </a:r>
            <a:endParaRPr lang="en-US" dirty="0"/>
          </a:p>
        </p:txBody>
      </p:sp>
      <p:sp>
        <p:nvSpPr>
          <p:cNvPr id="3" name="Content Placeholder 2"/>
          <p:cNvSpPr>
            <a:spLocks noGrp="1"/>
          </p:cNvSpPr>
          <p:nvPr>
            <p:ph idx="1"/>
          </p:nvPr>
        </p:nvSpPr>
        <p:spPr>
          <a:xfrm>
            <a:off x="919496" y="1541464"/>
            <a:ext cx="8596668" cy="3880773"/>
          </a:xfrm>
        </p:spPr>
        <p:txBody>
          <a:bodyPr/>
          <a:lstStyle/>
          <a:p>
            <a:pPr marL="0" indent="0" algn="r">
              <a:buNone/>
            </a:pPr>
            <a:r>
              <a:rPr lang="fa-IR" dirty="0" smtClean="0"/>
              <a:t>علت اصلی این بیماری هنوز مشخص نشده با این حال محققین تصور می‌کنند ترکیب عوامل ژنتیکی و روانشناختی در بروز چنین عارضه‌ای دخیل است. </a:t>
            </a:r>
          </a:p>
          <a:p>
            <a:pPr marL="0" indent="0" algn="r">
              <a:buNone/>
            </a:pPr>
            <a:r>
              <a:rPr lang="fa-IR" dirty="0" smtClean="0"/>
              <a:t>با توجه به اینکه پارانوئید بین آنهایی که در فامیل خود فردی مبتلا به اسکیزوفرنی داشته‌اند شیوع بیشتری دارد محققین تصور می‌کنند بین این دو اختلال شخصیتی رابطه ژنتیکی وجود دارد.</a:t>
            </a:r>
          </a:p>
          <a:p>
            <a:pPr marL="0" indent="0" algn="r">
              <a:buNone/>
            </a:pPr>
            <a:r>
              <a:rPr lang="fa-IR" dirty="0" smtClean="0"/>
              <a:t>تجارب دردناک جسمی و عاطفی در دوران کودکی می‌تواند در ابتلا به پارانوئید نقش داشته باشد. </a:t>
            </a:r>
          </a:p>
          <a:p>
            <a:pPr marL="0" indent="0" algn="r">
              <a:buNone/>
            </a:pPr>
            <a:r>
              <a:rPr lang="fa-IR" dirty="0" smtClean="0"/>
              <a:t>عصبانیت بی‌دلیل یا حمایت بی‌حد و اندازه والدین می‌تواند منجر به احساس نا امنی عمیقی در کودک شود که در بزرگسالی به اختلال شخصیت پارانوئید تبدیل شود.</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19497" y="4617720"/>
            <a:ext cx="4978384" cy="2122760"/>
          </a:xfrm>
          <a:prstGeom prst="rect">
            <a:avLst/>
          </a:prstGeom>
        </p:spPr>
      </p:pic>
    </p:spTree>
    <p:extLst>
      <p:ext uri="{BB962C8B-B14F-4D97-AF65-F5344CB8AC3E}">
        <p14:creationId xmlns:p14="http://schemas.microsoft.com/office/powerpoint/2010/main" val="951792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8656" y="0"/>
            <a:ext cx="7661857" cy="1325563"/>
          </a:xfrm>
        </p:spPr>
        <p:txBody>
          <a:bodyPr/>
          <a:lstStyle/>
          <a:p>
            <a:pPr algn="r"/>
            <a:r>
              <a:rPr lang="fa-IR" dirty="0" smtClean="0">
                <a:solidFill>
                  <a:schemeClr val="tx2">
                    <a:lumMod val="60000"/>
                    <a:lumOff val="40000"/>
                  </a:schemeClr>
                </a:solidFill>
              </a:rPr>
              <a:t>درمان اختلال شخصیت پارانوئید:</a:t>
            </a:r>
            <a:endParaRPr lang="en-US" dirty="0">
              <a:solidFill>
                <a:schemeClr val="tx2">
                  <a:lumMod val="60000"/>
                  <a:lumOff val="40000"/>
                </a:schemeClr>
              </a:solidFill>
            </a:endParaRPr>
          </a:p>
        </p:txBody>
      </p:sp>
      <p:sp>
        <p:nvSpPr>
          <p:cNvPr id="3" name="Content Placeholder 2"/>
          <p:cNvSpPr>
            <a:spLocks noGrp="1"/>
          </p:cNvSpPr>
          <p:nvPr>
            <p:ph idx="1"/>
          </p:nvPr>
        </p:nvSpPr>
        <p:spPr>
          <a:xfrm>
            <a:off x="342441" y="1194011"/>
            <a:ext cx="9372600" cy="5447764"/>
          </a:xfrm>
        </p:spPr>
        <p:txBody>
          <a:bodyPr>
            <a:normAutofit/>
          </a:bodyPr>
          <a:lstStyle/>
          <a:p>
            <a:pPr marL="0" indent="0" algn="r">
              <a:buNone/>
            </a:pPr>
            <a:r>
              <a:rPr lang="fa-IR" dirty="0" smtClean="0"/>
              <a:t>از‌آنجایی‌که عواقب این بیماری می‌تواند فاجعه‌بار باشد درمان همه جانبه برای بهبود  لازم است. برنامه‌های مانند خودیاری وکمک خانواده می‌تواند تاثیر مهمی داشته باشد.</a:t>
            </a:r>
          </a:p>
          <a:p>
            <a:pPr marL="0" indent="0" algn="r">
              <a:buNone/>
            </a:pPr>
            <a:r>
              <a:rPr lang="fa-IR" dirty="0" smtClean="0"/>
              <a:t>دارو درمانی اختلال شخصیت پارانوئید:ازآنجایی‌که دارو احساس سوءظن و بدگمانی را در بیمار افزایش می‌دهد و احتمال ترک درمان وجود دارد، دارودرمانی چندان توصیه نمی‌شود. </a:t>
            </a:r>
          </a:p>
          <a:p>
            <a:pPr marL="0" indent="0" algn="r">
              <a:buNone/>
            </a:pPr>
            <a:r>
              <a:rPr lang="fa-IR" dirty="0" smtClean="0"/>
              <a:t>ولی اگر با شرایط خاصی که عوارضی مانند اضطراب شدید و یا توهم زندگی عادی فرد با مشکل مواجه کند برخی داروها برای فرد تجویزمی‌شود.</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35528" y="3213976"/>
            <a:ext cx="4194091" cy="3109705"/>
          </a:xfrm>
          <a:prstGeom prst="rect">
            <a:avLst/>
          </a:prstGeom>
        </p:spPr>
      </p:pic>
    </p:spTree>
    <p:extLst>
      <p:ext uri="{BB962C8B-B14F-4D97-AF65-F5344CB8AC3E}">
        <p14:creationId xmlns:p14="http://schemas.microsoft.com/office/powerpoint/2010/main" val="2686668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32418" y="378246"/>
            <a:ext cx="8596668" cy="1320800"/>
          </a:xfrm>
        </p:spPr>
        <p:txBody>
          <a:bodyPr/>
          <a:lstStyle/>
          <a:p>
            <a:pPr algn="r"/>
            <a:r>
              <a:rPr lang="fa-IR" dirty="0" smtClean="0">
                <a:solidFill>
                  <a:schemeClr val="bg2">
                    <a:lumMod val="25000"/>
                  </a:schemeClr>
                </a:solidFill>
              </a:rPr>
              <a:t>روان درمانی اختلال شخصیت پارانوئید:</a:t>
            </a:r>
            <a:endParaRPr lang="en-US" dirty="0">
              <a:solidFill>
                <a:schemeClr val="bg2">
                  <a:lumMod val="25000"/>
                </a:schemeClr>
              </a:solidFill>
            </a:endParaRPr>
          </a:p>
        </p:txBody>
      </p:sp>
      <p:sp>
        <p:nvSpPr>
          <p:cNvPr id="3" name="Content Placeholder 2"/>
          <p:cNvSpPr>
            <a:spLocks noGrp="1"/>
          </p:cNvSpPr>
          <p:nvPr>
            <p:ph idx="1"/>
          </p:nvPr>
        </p:nvSpPr>
        <p:spPr>
          <a:xfrm>
            <a:off x="1037787" y="1173155"/>
            <a:ext cx="8596668" cy="3880773"/>
          </a:xfrm>
        </p:spPr>
        <p:txBody>
          <a:bodyPr>
            <a:normAutofit/>
          </a:bodyPr>
          <a:lstStyle/>
          <a:p>
            <a:pPr marL="0" indent="0" algn="r">
              <a:buNone/>
            </a:pPr>
            <a:r>
              <a:rPr lang="fa-IR" dirty="0" smtClean="0"/>
              <a:t>یکی از موفق‌ترین و بهترین روش های درمانی برای اختلال پارانوئید روان‌درمانی است. به دلیل مشکلاتی که در برقراری ارتباط با دیگران دارند باید درمان این افراد جدی گرفته شود.</a:t>
            </a:r>
          </a:p>
          <a:p>
            <a:pPr marL="0" indent="0" algn="r">
              <a:buNone/>
            </a:pPr>
            <a:r>
              <a:rPr lang="fa-IR" dirty="0" smtClean="0"/>
              <a:t>درمان و معالجه می‌تواند در کنترل و بهبود شک و سوءظن موثر واقع شود، البته درمان چنین افراد بسیار دشوار است زیرا حتی به پزشک و درمان‌گر خود نیز شک می‌کنند.</a:t>
            </a:r>
          </a:p>
          <a:p>
            <a:pPr marL="0" indent="0" algn="r">
              <a:buNone/>
            </a:pPr>
            <a:r>
              <a:rPr lang="fa-IR" dirty="0" smtClean="0"/>
              <a:t>این اختلال اگر بدون درمان باقی بماند و یا نیمه رها شود مزمن می‌شود.</a:t>
            </a:r>
          </a:p>
          <a:p>
            <a:pPr marL="0" indent="0" algn="r">
              <a:buNone/>
            </a:pPr>
            <a:r>
              <a:rPr lang="fa-IR" dirty="0" smtClean="0"/>
              <a:t>ایجاد اندکی اعتماد بین درمانگر و حفظ همین میزان اعتماد نیز کار پیچیده‌ای است و نیاز به تحمل و دقت بسیار زیادی می‌طلبد.</a:t>
            </a:r>
          </a:p>
          <a:p>
            <a:pPr marL="0" indent="0" algn="r">
              <a:buNone/>
            </a:pPr>
            <a:r>
              <a:rPr lang="fa-IR" dirty="0" smtClean="0"/>
              <a:t> در بسیاری از موارد درصدی از بیماری در فرد باقی می‌ماند و این افراد نیاز به درمانی همه جانبه تا پایان زندگی دارند.</a:t>
            </a:r>
            <a:endParaRPr lang="en-US" dirty="0" smtClean="0"/>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17535" y="4183429"/>
            <a:ext cx="4420557" cy="2166476"/>
          </a:xfrm>
          <a:prstGeom prst="rect">
            <a:avLst/>
          </a:prstGeom>
        </p:spPr>
      </p:pic>
    </p:spTree>
    <p:extLst>
      <p:ext uri="{BB962C8B-B14F-4D97-AF65-F5344CB8AC3E}">
        <p14:creationId xmlns:p14="http://schemas.microsoft.com/office/powerpoint/2010/main" val="2755990579"/>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237</TotalTime>
  <Words>2132</Words>
  <Application>Microsoft Office PowerPoint</Application>
  <PresentationFormat>Custom</PresentationFormat>
  <Paragraphs>83</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Facet</vt:lpstr>
      <vt:lpstr>  بنام خداوند بخشنده و مهربان  پارانوئید چیست؟</vt:lpstr>
      <vt:lpstr>پارانوئید چیست؟</vt:lpstr>
      <vt:lpstr>علائم نشانه‌های اختلال شخصیت پارانوئید:</vt:lpstr>
      <vt:lpstr>تشخیص اختلال پارانوئید:</vt:lpstr>
      <vt:lpstr>عوارض ومشکلات اختلال شخصیت پارانوئید :</vt:lpstr>
      <vt:lpstr>شیوع اختلال شخصیت پارانوئید:</vt:lpstr>
      <vt:lpstr>علت بروز اختلال شخصیت پارانوئید:</vt:lpstr>
      <vt:lpstr>درمان اختلال شخصیت پارانوئید:</vt:lpstr>
      <vt:lpstr>روان درمانی اختلال شخصیت پارانوئید:</vt:lpstr>
      <vt:lpstr>آینده افراد مبتلا به اختلال شخصیت پارانوئید:</vt:lpstr>
      <vt:lpstr>پیشگیری از اختلال شخصیت پارانوئید:</vt:lpstr>
      <vt:lpstr>چگونه اختلال شخصیت پارانوئید تشخیص داده می‌شود؟</vt:lpstr>
      <vt:lpstr>ژنتیک، متهم اصلی بیماری پارانویا </vt:lpstr>
      <vt:lpstr>ویژگی اصلی بیماری پارانویا:</vt:lpstr>
      <vt:lpstr>علل پارانوئید:</vt:lpstr>
      <vt:lpstr>PowerPoint Presentation</vt:lpstr>
      <vt:lpstr>PowerPoint Presentation</vt:lpstr>
      <vt:lpstr>چگونه با بیماران پارانویید رفتار کنیم؟</vt:lpstr>
      <vt:lpstr>منبع ژنتیکی پارانویا: </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پارانوئید چیست؟</dc:title>
  <dc:creator>حسین حاجی قاسمی</dc:creator>
  <cp:lastModifiedBy>SONY</cp:lastModifiedBy>
  <cp:revision>17</cp:revision>
  <dcterms:created xsi:type="dcterms:W3CDTF">2021-10-19T11:38:15Z</dcterms:created>
  <dcterms:modified xsi:type="dcterms:W3CDTF">2021-10-22T17:50:07Z</dcterms:modified>
</cp:coreProperties>
</file>