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2" r:id="rId3"/>
    <p:sldId id="257" r:id="rId4"/>
    <p:sldId id="265" r:id="rId5"/>
    <p:sldId id="266" r:id="rId6"/>
    <p:sldId id="258" r:id="rId7"/>
    <p:sldId id="267" r:id="rId8"/>
    <p:sldId id="268" r:id="rId9"/>
    <p:sldId id="269" r:id="rId10"/>
    <p:sldId id="270" r:id="rId11"/>
    <p:sldId id="271" r:id="rId12"/>
    <p:sldId id="259" r:id="rId13"/>
    <p:sldId id="260" r:id="rId14"/>
    <p:sldId id="273"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75" d="100"/>
          <a:sy n="75" d="100"/>
        </p:scale>
        <p:origin x="974" y="3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10/22/2021</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10/22/2021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10/22/2021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10/22/2021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10/22/2021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10/22/2021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10/22/2021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10/22/2021</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1"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r" defTabSz="914400" rtl="1"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r" defTabSz="914400" rtl="1"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r" defTabSz="914400" rtl="1"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r" defTabSz="914400" rtl="1"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r" defTabSz="914400" rtl="1"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fa.wikipedia.org/wiki/%DA%A9%D8%B1%D9%87_%D8%AC%D9%86%D9%88%D8%A8%DB%8C" TargetMode="External"/><Relationship Id="rId7" Type="http://schemas.openxmlformats.org/officeDocument/2006/relationships/hyperlink" Target="https://fa.wikipedia.org/wiki/%D8%A7%DB%8C%D8%B1%D8%A7%D9%86" TargetMode="External"/><Relationship Id="rId2" Type="http://schemas.openxmlformats.org/officeDocument/2006/relationships/hyperlink" Target="https://fa.wikipedia.org/wiki/%D9%82%D8%B2%D8%A7%D9%82%D8%B3%D8%AA%D8%A7%D9%86" TargetMode="External"/><Relationship Id="rId1" Type="http://schemas.openxmlformats.org/officeDocument/2006/relationships/slideLayout" Target="../slideLayouts/slideLayout2.xml"/><Relationship Id="rId6" Type="http://schemas.openxmlformats.org/officeDocument/2006/relationships/hyperlink" Target="https://fa.wikipedia.org/wiki/%D8%B3%D8%B1%DB%8C_%D9%84%D8%A7%D9%86%DA%A9%D8%A7" TargetMode="External"/><Relationship Id="rId5" Type="http://schemas.openxmlformats.org/officeDocument/2006/relationships/hyperlink" Target="https://fa.wikipedia.org/wiki/%DA%98%D8%A7%D9%BE%D9%86" TargetMode="External"/><Relationship Id="rId4" Type="http://schemas.openxmlformats.org/officeDocument/2006/relationships/hyperlink" Target="https://fa.wikipedia.org/wiki/%D9%87%D9%86%D8%AF"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fa.wikipedia.org/wiki/%D8%A2%D9%85%D8%B1%DB%8C%DA%A9%D8%A7%DB%8C_%D9%84%D8%A7%D8%AA%DB%8C%D9%86" TargetMode="External"/><Relationship Id="rId2" Type="http://schemas.openxmlformats.org/officeDocument/2006/relationships/hyperlink" Target="https://fa.wikipedia.org/wiki/%D8%A7%D9%82%DB%8C%D8%A7%D9%86%D9%88%D8%B3_%D8%A2%D8%B1%D8%A7%D9%85"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s://fa.wikipedia.org/wiki/%D8%A7%D8%AE%D8%AA%D9%84%D8%A7%D9%84_%D8%A7%D8%B3%D8%AA%D8%B1%D8%B3_%D9%BE%D8%B3_%D8%A7%D8%B2_%D8%B3%D8%A7%D9%86%D8%AD%D9%87" TargetMode="External"/><Relationship Id="rId3" Type="http://schemas.openxmlformats.org/officeDocument/2006/relationships/hyperlink" Target="https://fa.wikipedia.org/wiki/%D8%A7%D8%AE%D8%AA%D9%84%D8%A7%D9%84_%D8%A7%D9%81%D8%B3%D8%B1%D8%AF%DA%AF%DB%8C_%D8%B4%D8%AF%DB%8C%D8%AF" TargetMode="External"/><Relationship Id="rId7" Type="http://schemas.openxmlformats.org/officeDocument/2006/relationships/hyperlink" Target="https://fa.wikipedia.org/wiki/%D8%A7%D8%AE%D8%AA%D9%84%D8%A7%D9%84_%D8%B4%D8%AE%D8%B5%DB%8C%D8%AA" TargetMode="External"/><Relationship Id="rId2" Type="http://schemas.openxmlformats.org/officeDocument/2006/relationships/hyperlink" Target="https://fa.wikipedia.org/wiki/%D8%A7%D8%AE%D8%AA%D9%84%D8%A7%D9%84_%D8%B1%D9%88%D8%A7%D9%86%DB%8C" TargetMode="External"/><Relationship Id="rId1" Type="http://schemas.openxmlformats.org/officeDocument/2006/relationships/slideLayout" Target="../slideLayouts/slideLayout2.xml"/><Relationship Id="rId6" Type="http://schemas.openxmlformats.org/officeDocument/2006/relationships/hyperlink" Target="https://fa.wikipedia.org/wiki/%D8%A7%D8%B3%DA%A9%DB%8C%D8%B2%D9%88%D9%81%D8%B1%D9%86%DB%8C" TargetMode="External"/><Relationship Id="rId11" Type="http://schemas.openxmlformats.org/officeDocument/2006/relationships/hyperlink" Target="https://fa.wikipedia.org/wiki/%D8%A8%D9%87%D8%AF%D8%A7%D8%B4%D8%AA_%D8%B1%D9%88%D8%A7%D9%86" TargetMode="External"/><Relationship Id="rId5" Type="http://schemas.openxmlformats.org/officeDocument/2006/relationships/hyperlink" Target="https://fa.wikipedia.org/wiki/%D8%A7%D8%AE%D8%AA%D9%84%D8%A7%D9%84_%D8%AF%D9%88%D9%82%D8%B7%D8%A8%DB%8C" TargetMode="External"/><Relationship Id="rId10" Type="http://schemas.openxmlformats.org/officeDocument/2006/relationships/hyperlink" Target="https://fa.wikipedia.org/wiki/%D8%AE%D9%88%D8%AF%D8%A2%D8%B2%D8%A7%D8%B1%DB%8C" TargetMode="External"/><Relationship Id="rId4" Type="http://schemas.openxmlformats.org/officeDocument/2006/relationships/hyperlink" Target="https://fa.wikipedia.org/wiki/%D8%A7%D8%AE%D8%AA%D9%84%D8%A7%D9%84_%D8%AE%D9%84%D9%82%DB%8C" TargetMode="External"/><Relationship Id="rId9" Type="http://schemas.openxmlformats.org/officeDocument/2006/relationships/hyperlink" Target="https://fa.wikipedia.org/wiki/%D8%A7%D8%AE%D8%AA%D9%84%D8%A7%D9%84_%D8%AE%D9%88%D8%B1%D8%AF%D9%86"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41737" y="144401"/>
            <a:ext cx="8791575" cy="6003850"/>
          </a:xfrm>
        </p:spPr>
        <p:txBody>
          <a:bodyPr/>
          <a:lstStyle/>
          <a:p>
            <a:pPr algn="ctr"/>
            <a:endParaRPr lang="fa-IR" dirty="0" smtClean="0"/>
          </a:p>
          <a:p>
            <a:pPr algn="ctr"/>
            <a:endParaRPr lang="fa-IR" sz="6000" dirty="0" smtClean="0">
              <a:solidFill>
                <a:schemeClr val="bg2">
                  <a:lumMod val="50000"/>
                </a:schemeClr>
              </a:solidFill>
            </a:endParaRPr>
          </a:p>
          <a:p>
            <a:pPr algn="ctr"/>
            <a:r>
              <a:rPr lang="fa-IR" sz="6000" dirty="0">
                <a:solidFill>
                  <a:schemeClr val="bg2">
                    <a:lumMod val="50000"/>
                  </a:schemeClr>
                </a:solidFill>
              </a:rPr>
              <a:t>بسم الله الرحمن الرحیم </a:t>
            </a:r>
          </a:p>
          <a:p>
            <a:pPr algn="ctr"/>
            <a:endParaRPr lang="fa-IR" sz="6000" dirty="0">
              <a:solidFill>
                <a:schemeClr val="bg2">
                  <a:lumMod val="50000"/>
                </a:schemeClr>
              </a:solidFill>
            </a:endParaRPr>
          </a:p>
        </p:txBody>
      </p:sp>
    </p:spTree>
    <p:extLst>
      <p:ext uri="{BB962C8B-B14F-4D97-AF65-F5344CB8AC3E}">
        <p14:creationId xmlns:p14="http://schemas.microsoft.com/office/powerpoint/2010/main" val="7390303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90612" y="0"/>
            <a:ext cx="10288588" cy="6858000"/>
          </a:xfrm>
        </p:spPr>
        <p:txBody>
          <a:bodyPr>
            <a:normAutofit lnSpcReduction="10000"/>
          </a:bodyPr>
          <a:lstStyle/>
          <a:p>
            <a:r>
              <a:rPr lang="fa-IR" sz="2800" dirty="0" smtClean="0">
                <a:solidFill>
                  <a:srgbClr val="FFFF00"/>
                </a:solidFill>
              </a:rPr>
              <a:t>وضعیت پزشکی</a:t>
            </a:r>
            <a:endParaRPr lang="fa-IR" sz="2800" dirty="0" smtClean="0">
              <a:solidFill>
                <a:schemeClr val="bg1"/>
              </a:solidFill>
            </a:endParaRPr>
          </a:p>
          <a:p>
            <a:pPr marL="0" indent="0" algn="just">
              <a:buNone/>
            </a:pPr>
            <a:r>
              <a:rPr lang="fa-IR" sz="2000" dirty="0" smtClean="0">
                <a:solidFill>
                  <a:schemeClr val="bg1"/>
                </a:solidFill>
              </a:rPr>
              <a:t>بین خودکشی ومشکلات سلامت جسمی از جمله موارد زیر ارتباط وجود دارد :</a:t>
            </a:r>
          </a:p>
          <a:p>
            <a:pPr algn="just"/>
            <a:r>
              <a:rPr lang="fa-IR" sz="2000" dirty="0" smtClean="0">
                <a:solidFill>
                  <a:schemeClr val="bg1"/>
                </a:solidFill>
              </a:rPr>
              <a:t>درد مزمن </a:t>
            </a:r>
          </a:p>
          <a:p>
            <a:pPr algn="just"/>
            <a:r>
              <a:rPr lang="fa-IR" sz="2000" dirty="0" smtClean="0">
                <a:solidFill>
                  <a:schemeClr val="bg1"/>
                </a:solidFill>
              </a:rPr>
              <a:t>آسیب ضربه ای مغز</a:t>
            </a:r>
          </a:p>
          <a:p>
            <a:pPr algn="just"/>
            <a:r>
              <a:rPr lang="fa-IR" sz="2000" dirty="0" smtClean="0">
                <a:solidFill>
                  <a:schemeClr val="bg1"/>
                </a:solidFill>
              </a:rPr>
              <a:t>سرطان </a:t>
            </a:r>
          </a:p>
          <a:p>
            <a:pPr algn="just"/>
            <a:r>
              <a:rPr lang="fa-IR" sz="2000" dirty="0" smtClean="0">
                <a:solidFill>
                  <a:schemeClr val="bg1"/>
                </a:solidFill>
              </a:rPr>
              <a:t>دیالیزخون</a:t>
            </a:r>
          </a:p>
          <a:p>
            <a:pPr algn="just"/>
            <a:r>
              <a:rPr lang="en-US" sz="2000" dirty="0" smtClean="0">
                <a:solidFill>
                  <a:schemeClr val="bg1"/>
                </a:solidFill>
              </a:rPr>
              <a:t>HIV</a:t>
            </a:r>
          </a:p>
          <a:p>
            <a:pPr algn="just"/>
            <a:r>
              <a:rPr lang="fa-IR" sz="2000" dirty="0" smtClean="0">
                <a:solidFill>
                  <a:schemeClr val="bg1"/>
                </a:solidFill>
              </a:rPr>
              <a:t>لوپوس اریتماتوس سیستمیک</a:t>
            </a:r>
          </a:p>
          <a:p>
            <a:pPr marL="0" indent="0" algn="just">
              <a:buNone/>
            </a:pPr>
            <a:r>
              <a:rPr lang="fa-IR" sz="2000" dirty="0" smtClean="0">
                <a:solidFill>
                  <a:schemeClr val="bg1"/>
                </a:solidFill>
              </a:rPr>
              <a:t>تشخیص سرطان خطر خودکشی متعاقب آن را حدود دو برابر می کند .</a:t>
            </a:r>
          </a:p>
          <a:p>
            <a:pPr marL="0" indent="0" algn="just">
              <a:buNone/>
            </a:pPr>
            <a:r>
              <a:rPr lang="fa-IR" sz="2000" dirty="0" smtClean="0">
                <a:solidFill>
                  <a:schemeClr val="bg1"/>
                </a:solidFill>
              </a:rPr>
              <a:t>درافراد مبتلا به بیش از یک بیماری میزان خطر بالا است.</a:t>
            </a:r>
          </a:p>
          <a:p>
            <a:pPr marL="0" indent="0" algn="just">
              <a:buNone/>
            </a:pPr>
            <a:r>
              <a:rPr lang="fa-IR" sz="2000" dirty="0" smtClean="0">
                <a:solidFill>
                  <a:schemeClr val="bg1"/>
                </a:solidFill>
              </a:rPr>
              <a:t>اختلالات خواب مانند بی خوابی ووقفه تنفسی در خواب عوامل خطر آفرین ابتلا به افسردگی وخودکشی هستند.در برخی </a:t>
            </a:r>
          </a:p>
          <a:p>
            <a:pPr marL="0" indent="0" algn="just">
              <a:buNone/>
            </a:pPr>
            <a:r>
              <a:rPr lang="fa-IR" sz="2000" dirty="0" smtClean="0">
                <a:solidFill>
                  <a:schemeClr val="bg1"/>
                </a:solidFill>
              </a:rPr>
              <a:t>موارد اختلالات خواب ممکن است عامل خطر آفرین مستقلی از افسردگی باشد.</a:t>
            </a:r>
          </a:p>
          <a:p>
            <a:pPr marL="0" indent="0" algn="just">
              <a:buNone/>
            </a:pPr>
            <a:r>
              <a:rPr lang="fa-IR" sz="2000" dirty="0" smtClean="0">
                <a:solidFill>
                  <a:schemeClr val="bg1"/>
                </a:solidFill>
              </a:rPr>
              <a:t>تعدادی از بیماری های دیگر نیز ممکن است علایمی شبیه به اختلالات خلقی را سبب شوند از جمله :</a:t>
            </a:r>
          </a:p>
          <a:p>
            <a:pPr marL="0" indent="0" algn="just">
              <a:buNone/>
            </a:pPr>
            <a:r>
              <a:rPr lang="fa-IR" sz="2000" dirty="0" smtClean="0">
                <a:solidFill>
                  <a:schemeClr val="bg1"/>
                </a:solidFill>
              </a:rPr>
              <a:t>کم کاری تیروئید ، آلزایمر،تومور مغزی ،عوارض جانبی تعدادی از داروها (مانند بتابلوکر و استروئید ها )</a:t>
            </a:r>
          </a:p>
          <a:p>
            <a:endParaRPr lang="fa-IR" dirty="0">
              <a:solidFill>
                <a:srgbClr val="FFFF00"/>
              </a:solidFill>
            </a:endParaRPr>
          </a:p>
        </p:txBody>
      </p:sp>
    </p:spTree>
    <p:extLst>
      <p:ext uri="{BB962C8B-B14F-4D97-AF65-F5344CB8AC3E}">
        <p14:creationId xmlns:p14="http://schemas.microsoft.com/office/powerpoint/2010/main" val="8211712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01783" y="37510"/>
            <a:ext cx="10154194" cy="6820490"/>
          </a:xfrm>
        </p:spPr>
        <p:txBody>
          <a:bodyPr>
            <a:normAutofit/>
          </a:bodyPr>
          <a:lstStyle/>
          <a:p>
            <a:r>
              <a:rPr lang="fa-IR" dirty="0" smtClean="0">
                <a:solidFill>
                  <a:srgbClr val="FFFF00"/>
                </a:solidFill>
              </a:rPr>
              <a:t>حالات روانی – اجتماعی</a:t>
            </a:r>
          </a:p>
          <a:p>
            <a:pPr marL="0" indent="0" algn="just">
              <a:buNone/>
            </a:pPr>
            <a:r>
              <a:rPr lang="fa-IR" sz="2000" dirty="0" smtClean="0">
                <a:solidFill>
                  <a:schemeClr val="bg1"/>
                </a:solidFill>
              </a:rPr>
              <a:t>برخی از حالات روانی خطر خودکشی را افزایش می دهد از جمله :</a:t>
            </a:r>
          </a:p>
          <a:p>
            <a:pPr marL="0" indent="0" algn="just">
              <a:buNone/>
            </a:pPr>
            <a:r>
              <a:rPr lang="fa-IR" sz="2000" dirty="0" smtClean="0">
                <a:solidFill>
                  <a:schemeClr val="bg1"/>
                </a:solidFill>
              </a:rPr>
              <a:t>نومیدی ، از دست دادن حس لذت درزندگی ، افسردگی و اضطراب ، توانایی حل مشکلات ،از دست دادن توانایی که فرد قبلا داشته است ، وکنترل ضعیف تمایلات نیز نقش ایفا می کنند .</a:t>
            </a:r>
          </a:p>
          <a:p>
            <a:pPr marL="0" indent="0" algn="just">
              <a:buNone/>
            </a:pPr>
            <a:r>
              <a:rPr lang="fa-IR" sz="2000" dirty="0" smtClean="0">
                <a:solidFill>
                  <a:schemeClr val="bg1"/>
                </a:solidFill>
              </a:rPr>
              <a:t>درافراد مسن حس بی مصرفی و بی ارزشی عامل مهمی است .</a:t>
            </a:r>
          </a:p>
          <a:p>
            <a:pPr marL="0" indent="0" algn="just">
              <a:buNone/>
            </a:pPr>
            <a:r>
              <a:rPr lang="fa-IR" sz="2000" dirty="0" smtClean="0">
                <a:solidFill>
                  <a:schemeClr val="bg1"/>
                </a:solidFill>
              </a:rPr>
              <a:t>استرس های اخیرزندگی مانند ازدست دادن یک عضو خانواده یا یکی از دوستان ،از دست دادن شغل یا انزوای اجتماعی مانند زندگی در تنهایی این خطررا افزایش می دهد .(کسانی که هرگز ازدواج نکرده اند نیز در معرض خطر بیشتری هستند )</a:t>
            </a:r>
          </a:p>
          <a:p>
            <a:pPr marL="0" indent="0" algn="just">
              <a:buNone/>
            </a:pPr>
            <a:r>
              <a:rPr lang="fa-IR" sz="2000" dirty="0" smtClean="0">
                <a:solidFill>
                  <a:schemeClr val="bg1"/>
                </a:solidFill>
              </a:rPr>
              <a:t>بعضی ها ممکن است برای فرار از زورگویی یا تعصب دست به خودکشی بزنند .</a:t>
            </a:r>
          </a:p>
          <a:p>
            <a:pPr marL="0" indent="0" algn="just">
              <a:buNone/>
            </a:pPr>
            <a:r>
              <a:rPr lang="fa-IR" sz="2000" dirty="0" smtClean="0">
                <a:solidFill>
                  <a:schemeClr val="bg1"/>
                </a:solidFill>
              </a:rPr>
              <a:t>سابقه سوء استفاده جنسی دوران کودکی و زمان صرف شده در پرورشگاه نیز از عواملی خطر آفرین هستند . باور بر این است که سوء استفاده جنسی حدود 20 درصد از کل خطر را شامل میشود .</a:t>
            </a:r>
          </a:p>
          <a:p>
            <a:pPr marL="0" indent="0" algn="just">
              <a:buNone/>
            </a:pPr>
            <a:r>
              <a:rPr lang="fa-IR" sz="2000" dirty="0" smtClean="0">
                <a:solidFill>
                  <a:schemeClr val="bg1"/>
                </a:solidFill>
              </a:rPr>
              <a:t>فقر با خطر خودکشی همبسته است . افزایش فقر نسبی در مقایسه با اطرافیان فرد ، خطر خودکشی را افزایش می دهد .</a:t>
            </a:r>
          </a:p>
          <a:p>
            <a:pPr marL="0" indent="0" algn="just">
              <a:buNone/>
            </a:pPr>
            <a:r>
              <a:rPr lang="fa-IR" sz="2000" dirty="0" smtClean="0">
                <a:solidFill>
                  <a:schemeClr val="bg1"/>
                </a:solidFill>
              </a:rPr>
              <a:t>در چین خودکشی در مناطق روستایی 3 برابر بیشتر از مناطق شهری است و اعتقاد بر این است که این مسئله تاحدی به </a:t>
            </a:r>
          </a:p>
          <a:p>
            <a:pPr marL="0" indent="0" algn="just">
              <a:buNone/>
            </a:pPr>
            <a:r>
              <a:rPr lang="fa-IR" sz="2000" dirty="0" smtClean="0">
                <a:solidFill>
                  <a:schemeClr val="bg1"/>
                </a:solidFill>
              </a:rPr>
              <a:t>دلیل مشکلات مالی در این مناطق کشور است . </a:t>
            </a:r>
            <a:endParaRPr lang="fa-IR" sz="2000" dirty="0">
              <a:solidFill>
                <a:schemeClr val="bg1"/>
              </a:solidFill>
            </a:endParaRPr>
          </a:p>
        </p:txBody>
      </p:sp>
    </p:spTree>
    <p:extLst>
      <p:ext uri="{BB962C8B-B14F-4D97-AF65-F5344CB8AC3E}">
        <p14:creationId xmlns:p14="http://schemas.microsoft.com/office/powerpoint/2010/main" val="36877881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67538" y="78377"/>
            <a:ext cx="10101354" cy="6296297"/>
          </a:xfrm>
        </p:spPr>
        <p:txBody>
          <a:bodyPr>
            <a:normAutofit lnSpcReduction="10000"/>
          </a:bodyPr>
          <a:lstStyle/>
          <a:p>
            <a:pPr marL="0" indent="0" fontAlgn="base">
              <a:buNone/>
            </a:pPr>
            <a:r>
              <a:rPr lang="fa-IR" dirty="0" smtClean="0">
                <a:solidFill>
                  <a:srgbClr val="FF0000"/>
                </a:solidFill>
              </a:rPr>
              <a:t>سروتونین</a:t>
            </a:r>
            <a:r>
              <a:rPr lang="fa-IR" dirty="0" smtClean="0"/>
              <a:t> </a:t>
            </a:r>
            <a:r>
              <a:rPr lang="en-US" dirty="0" smtClean="0"/>
              <a:t> </a:t>
            </a:r>
          </a:p>
          <a:p>
            <a:pPr marL="0" indent="0" fontAlgn="base">
              <a:buNone/>
            </a:pPr>
            <a:r>
              <a:rPr lang="en-US" sz="2000" dirty="0">
                <a:solidFill>
                  <a:schemeClr val="bg1"/>
                </a:solidFill>
              </a:rPr>
              <a:t> </a:t>
            </a:r>
            <a:r>
              <a:rPr lang="en-US" sz="2000" dirty="0" err="1" smtClean="0">
                <a:solidFill>
                  <a:schemeClr val="bg1"/>
                </a:solidFill>
              </a:rPr>
              <a:t>Serotonine</a:t>
            </a:r>
            <a:r>
              <a:rPr lang="en-US" sz="2000" dirty="0" smtClean="0">
                <a:solidFill>
                  <a:schemeClr val="bg1"/>
                </a:solidFill>
              </a:rPr>
              <a:t>‌ </a:t>
            </a:r>
            <a:r>
              <a:rPr lang="fa-IR" sz="2000" dirty="0" smtClean="0">
                <a:solidFill>
                  <a:schemeClr val="bg1"/>
                </a:solidFill>
              </a:rPr>
              <a:t>یا هیدروکسی‌تریپتامین </a:t>
            </a:r>
            <a:r>
              <a:rPr lang="fa-IR" sz="2000" dirty="0">
                <a:solidFill>
                  <a:schemeClr val="bg1"/>
                </a:solidFill>
              </a:rPr>
              <a:t>۵ ، نوعی انتقال‌دهنده‌ی عصبی است که توسط نورون‌ها </a:t>
            </a:r>
            <a:endParaRPr lang="fa-IR" sz="2000" dirty="0" smtClean="0">
              <a:solidFill>
                <a:schemeClr val="bg1"/>
              </a:solidFill>
            </a:endParaRPr>
          </a:p>
          <a:p>
            <a:pPr marL="0" indent="0" fontAlgn="base">
              <a:buNone/>
            </a:pPr>
            <a:r>
              <a:rPr lang="fa-IR" sz="2000" dirty="0" smtClean="0">
                <a:solidFill>
                  <a:schemeClr val="bg1"/>
                </a:solidFill>
              </a:rPr>
              <a:t>ترشح‌می‌شود</a:t>
            </a:r>
            <a:r>
              <a:rPr lang="fa-IR" sz="2000" dirty="0">
                <a:solidFill>
                  <a:schemeClr val="bg1"/>
                </a:solidFill>
              </a:rPr>
              <a:t>. سروتونین به کمک آنزیم هیدروکسی‌تریپتوفان دکربوکسیلاز از هیدروکسی‌تریپتوفان و آن نیز به کمک </a:t>
            </a:r>
            <a:endParaRPr lang="fa-IR" sz="2000" dirty="0" smtClean="0">
              <a:solidFill>
                <a:schemeClr val="bg1"/>
              </a:solidFill>
            </a:endParaRPr>
          </a:p>
          <a:p>
            <a:pPr marL="0" indent="0" fontAlgn="base">
              <a:buNone/>
            </a:pPr>
            <a:r>
              <a:rPr lang="fa-IR" sz="2000" dirty="0" smtClean="0">
                <a:solidFill>
                  <a:schemeClr val="bg1"/>
                </a:solidFill>
              </a:rPr>
              <a:t>آنزیم </a:t>
            </a:r>
            <a:r>
              <a:rPr lang="fa-IR" sz="2000" dirty="0">
                <a:solidFill>
                  <a:schemeClr val="bg1"/>
                </a:solidFill>
              </a:rPr>
              <a:t>هیدروکسیلاز از تریپتوفان موجود در غذاها در سلول‌های کرومافین‌روده سنتز می‌‌شود. سروتونین بر ده‌ها میلیون </a:t>
            </a:r>
            <a:endParaRPr lang="fa-IR" sz="2000" dirty="0" smtClean="0">
              <a:solidFill>
                <a:schemeClr val="bg1"/>
              </a:solidFill>
            </a:endParaRPr>
          </a:p>
          <a:p>
            <a:pPr marL="0" indent="0" fontAlgn="base">
              <a:buNone/>
            </a:pPr>
            <a:r>
              <a:rPr lang="fa-IR" sz="2000" dirty="0" smtClean="0">
                <a:solidFill>
                  <a:schemeClr val="bg1"/>
                </a:solidFill>
              </a:rPr>
              <a:t>از </a:t>
            </a:r>
            <a:r>
              <a:rPr lang="fa-IR" sz="2000" dirty="0">
                <a:solidFill>
                  <a:schemeClr val="bg1"/>
                </a:solidFill>
              </a:rPr>
              <a:t>یاخته‌های مغز اثر می‌گذارد و در انجام بسیاری‌از رفتارها دخالت دارد. در‌‌واقع سروتونین اثری حفاظتی روی </a:t>
            </a:r>
            <a:endParaRPr lang="fa-IR" sz="2000" dirty="0" smtClean="0">
              <a:solidFill>
                <a:schemeClr val="bg1"/>
              </a:solidFill>
            </a:endParaRPr>
          </a:p>
          <a:p>
            <a:pPr marL="0" indent="0" fontAlgn="base">
              <a:buNone/>
            </a:pPr>
            <a:r>
              <a:rPr lang="fa-IR" sz="2000" dirty="0" smtClean="0">
                <a:solidFill>
                  <a:schemeClr val="bg1"/>
                </a:solidFill>
              </a:rPr>
              <a:t>یاخته‌های </a:t>
            </a:r>
            <a:r>
              <a:rPr lang="fa-IR" sz="2000" dirty="0">
                <a:solidFill>
                  <a:schemeClr val="bg1"/>
                </a:solidFill>
              </a:rPr>
              <a:t>مغزدارد و از تخریب مغز در دوران پیری جلوگیری می‌‌کند. سروتونین در دو مرحله‌، یکی به کمک </a:t>
            </a:r>
            <a:r>
              <a:rPr lang="fa-IR" sz="2000" dirty="0" smtClean="0">
                <a:solidFill>
                  <a:schemeClr val="bg1"/>
                </a:solidFill>
              </a:rPr>
              <a:t>آنزیم</a:t>
            </a:r>
          </a:p>
          <a:p>
            <a:pPr marL="0" indent="0" fontAlgn="base">
              <a:buNone/>
            </a:pPr>
            <a:r>
              <a:rPr lang="fa-IR" sz="2000" dirty="0" smtClean="0">
                <a:solidFill>
                  <a:schemeClr val="bg1"/>
                </a:solidFill>
              </a:rPr>
              <a:t> </a:t>
            </a:r>
            <a:r>
              <a:rPr lang="fa-IR" sz="2000" dirty="0">
                <a:solidFill>
                  <a:schemeClr val="bg1"/>
                </a:solidFill>
              </a:rPr>
              <a:t>‌5‌ـ‌هیدروکسی تریپتوفان دکربوکسیلاز از 2تا5 هیدروکسی تریپتوفان و آن نیز با عمل آنزیم هیدروکسیلاز از تریپتوفان </a:t>
            </a:r>
            <a:endParaRPr lang="fa-IR" sz="2000" dirty="0" smtClean="0">
              <a:solidFill>
                <a:schemeClr val="bg1"/>
              </a:solidFill>
            </a:endParaRPr>
          </a:p>
          <a:p>
            <a:pPr marL="0" indent="0" fontAlgn="base">
              <a:buNone/>
            </a:pPr>
            <a:r>
              <a:rPr lang="fa-IR" sz="2000" dirty="0" smtClean="0">
                <a:solidFill>
                  <a:schemeClr val="bg1"/>
                </a:solidFill>
              </a:rPr>
              <a:t>موجود </a:t>
            </a:r>
            <a:r>
              <a:rPr lang="fa-IR" sz="2000" dirty="0">
                <a:solidFill>
                  <a:schemeClr val="bg1"/>
                </a:solidFill>
              </a:rPr>
              <a:t>در غذاها سنتز می‌گردد و به‌وسیله‌ی پلاکت‌های خون به بافت‌های مختلف بدن  منتقل </a:t>
            </a:r>
            <a:r>
              <a:rPr lang="fa-IR" sz="2000" dirty="0" smtClean="0">
                <a:solidFill>
                  <a:schemeClr val="bg1"/>
                </a:solidFill>
              </a:rPr>
              <a:t>می‌شود</a:t>
            </a:r>
            <a:endParaRPr lang="fa-IR" sz="2000" dirty="0">
              <a:solidFill>
                <a:schemeClr val="bg1"/>
              </a:solidFill>
            </a:endParaRPr>
          </a:p>
          <a:p>
            <a:pPr marL="0" indent="0" fontAlgn="base">
              <a:buNone/>
            </a:pPr>
            <a:r>
              <a:rPr lang="fa-IR" sz="2000" dirty="0">
                <a:solidFill>
                  <a:schemeClr val="bg1"/>
                </a:solidFill>
              </a:rPr>
              <a:t>پژوهش‌های دانشگاهی اخیر نشان‌داده است که ژن </a:t>
            </a:r>
            <a:r>
              <a:rPr lang="en-US" sz="2000" dirty="0" smtClean="0">
                <a:solidFill>
                  <a:schemeClr val="bg1"/>
                </a:solidFill>
              </a:rPr>
              <a:t>5HTT </a:t>
            </a:r>
            <a:r>
              <a:rPr lang="en-US" sz="2000" dirty="0">
                <a:solidFill>
                  <a:schemeClr val="bg1"/>
                </a:solidFill>
              </a:rPr>
              <a:t>(</a:t>
            </a:r>
            <a:r>
              <a:rPr lang="en-US" sz="2000" dirty="0" smtClean="0">
                <a:solidFill>
                  <a:schemeClr val="bg1"/>
                </a:solidFill>
              </a:rPr>
              <a:t>5Hydroxytryptamine)، </a:t>
            </a:r>
            <a:r>
              <a:rPr lang="fa-IR" sz="2000" dirty="0">
                <a:solidFill>
                  <a:schemeClr val="bg1"/>
                </a:solidFill>
              </a:rPr>
              <a:t>بر میزان تولید سروتونین در </a:t>
            </a:r>
            <a:endParaRPr lang="fa-IR" sz="2000" dirty="0" smtClean="0">
              <a:solidFill>
                <a:schemeClr val="bg1"/>
              </a:solidFill>
            </a:endParaRPr>
          </a:p>
          <a:p>
            <a:pPr marL="0" indent="0" fontAlgn="base">
              <a:buNone/>
            </a:pPr>
            <a:r>
              <a:rPr lang="fa-IR" sz="2000" dirty="0" smtClean="0">
                <a:solidFill>
                  <a:schemeClr val="bg1"/>
                </a:solidFill>
              </a:rPr>
              <a:t>مغز </a:t>
            </a:r>
            <a:r>
              <a:rPr lang="fa-IR" sz="2000" dirty="0">
                <a:solidFill>
                  <a:schemeClr val="bg1"/>
                </a:solidFill>
              </a:rPr>
              <a:t>اثر می‌گذارد و روی فعالیت‌های روانی انسان نقش ایجاد نشاط و شادی دارد. بررسی‌های متعدد نشان‌داده است </a:t>
            </a:r>
            <a:endParaRPr lang="fa-IR" sz="2000" dirty="0" smtClean="0">
              <a:solidFill>
                <a:schemeClr val="bg1"/>
              </a:solidFill>
            </a:endParaRPr>
          </a:p>
          <a:p>
            <a:pPr marL="0" indent="0" fontAlgn="base">
              <a:buNone/>
            </a:pPr>
            <a:r>
              <a:rPr lang="fa-IR" sz="2000" dirty="0" smtClean="0">
                <a:solidFill>
                  <a:schemeClr val="bg1"/>
                </a:solidFill>
              </a:rPr>
              <a:t>کسانی‌که </a:t>
            </a:r>
            <a:r>
              <a:rPr lang="fa-IR" sz="2000" dirty="0">
                <a:solidFill>
                  <a:schemeClr val="bg1"/>
                </a:solidFill>
              </a:rPr>
              <a:t>سروتونین کمتری دارند، بیشتر‌از غمزدگی و افسردگی رنج‌می‌برند و از شادی کمتری برخوردارند‌</a:t>
            </a:r>
            <a:r>
              <a:rPr lang="fa-IR" sz="2000" dirty="0" smtClean="0">
                <a:solidFill>
                  <a:schemeClr val="bg1"/>
                </a:solidFill>
              </a:rPr>
              <a:t>.</a:t>
            </a:r>
          </a:p>
          <a:p>
            <a:pPr marL="0" indent="0" fontAlgn="base">
              <a:buNone/>
            </a:pPr>
            <a:r>
              <a:rPr lang="fa-IR" sz="2000" dirty="0" smtClean="0">
                <a:solidFill>
                  <a:schemeClr val="bg1"/>
                </a:solidFill>
              </a:rPr>
              <a:t> </a:t>
            </a:r>
            <a:r>
              <a:rPr lang="fa-IR" sz="2000" dirty="0">
                <a:solidFill>
                  <a:schemeClr val="bg1"/>
                </a:solidFill>
              </a:rPr>
              <a:t>به‌همین‌دلیل  کسانی‌که مبتلا به افسردگی و یا دچار اختلال وسواس فکری هستند، با داروهای افزایش‌دهنده‌ی سروتونین بهبود‌ می‌یابند</a:t>
            </a:r>
            <a:r>
              <a:rPr lang="fa-IR" dirty="0"/>
              <a:t>.</a:t>
            </a:r>
          </a:p>
          <a:p>
            <a:pPr fontAlgn="base"/>
            <a:endParaRPr lang="fa-IR" dirty="0"/>
          </a:p>
        </p:txBody>
      </p:sp>
    </p:spTree>
    <p:extLst>
      <p:ext uri="{BB962C8B-B14F-4D97-AF65-F5344CB8AC3E}">
        <p14:creationId xmlns:p14="http://schemas.microsoft.com/office/powerpoint/2010/main" val="17706031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84955" y="95795"/>
            <a:ext cx="10171022" cy="6618514"/>
          </a:xfrm>
        </p:spPr>
        <p:txBody>
          <a:bodyPr>
            <a:normAutofit fontScale="92500"/>
          </a:bodyPr>
          <a:lstStyle/>
          <a:p>
            <a:pPr marL="0" indent="0" algn="r" rtl="0">
              <a:buNone/>
            </a:pPr>
            <a:r>
              <a:rPr lang="en-US" dirty="0"/>
              <a:t> </a:t>
            </a:r>
            <a:r>
              <a:rPr lang="en-US" dirty="0">
                <a:solidFill>
                  <a:srgbClr val="FF0000"/>
                </a:solidFill>
              </a:rPr>
              <a:t>SKA2</a:t>
            </a:r>
            <a:r>
              <a:rPr lang="en-US" dirty="0" smtClean="0">
                <a:solidFill>
                  <a:srgbClr val="FF0000"/>
                </a:solidFill>
              </a:rPr>
              <a:t>  Spindle </a:t>
            </a:r>
            <a:r>
              <a:rPr lang="en-US" dirty="0">
                <a:solidFill>
                  <a:srgbClr val="FF0000"/>
                </a:solidFill>
              </a:rPr>
              <a:t>And Kinetochore Associated Complex Subunit 2</a:t>
            </a:r>
            <a:endParaRPr lang="fa-IR" sz="2000" dirty="0" smtClean="0">
              <a:solidFill>
                <a:srgbClr val="FF0000"/>
              </a:solidFill>
            </a:endParaRPr>
          </a:p>
          <a:p>
            <a:pPr marL="0" indent="0">
              <a:buNone/>
            </a:pPr>
            <a:endParaRPr lang="fa-IR" sz="2000" dirty="0" smtClean="0"/>
          </a:p>
          <a:p>
            <a:pPr marL="0" indent="0">
              <a:buNone/>
            </a:pPr>
            <a:r>
              <a:rPr lang="fa-IR" sz="2200" dirty="0" smtClean="0">
                <a:solidFill>
                  <a:schemeClr val="bg1"/>
                </a:solidFill>
              </a:rPr>
              <a:t>کارکرد ژن </a:t>
            </a:r>
            <a:r>
              <a:rPr lang="en-US" sz="2200" dirty="0" smtClean="0">
                <a:solidFill>
                  <a:schemeClr val="bg1"/>
                </a:solidFill>
              </a:rPr>
              <a:t>SKA2</a:t>
            </a:r>
            <a:r>
              <a:rPr lang="fa-IR" sz="2200" dirty="0" smtClean="0">
                <a:solidFill>
                  <a:schemeClr val="bg1"/>
                </a:solidFill>
              </a:rPr>
              <a:t> درافرادی که خود کشی می کنند مختل شده است این ژن ترشح هورمون کورتیزل را کنترل می کند</a:t>
            </a:r>
          </a:p>
          <a:p>
            <a:pPr marL="0" indent="0">
              <a:buNone/>
            </a:pPr>
            <a:r>
              <a:rPr lang="fa-IR" sz="2200" dirty="0" smtClean="0">
                <a:solidFill>
                  <a:schemeClr val="bg1"/>
                </a:solidFill>
              </a:rPr>
              <a:t> وجهش آن سبب می شود که مهار کورتیزل میسر نباشد ازاین رو پژوهشگران یافته اند که تغییرات اپی ژنتیک این ژن</a:t>
            </a:r>
          </a:p>
          <a:p>
            <a:pPr marL="0" indent="0">
              <a:buNone/>
            </a:pPr>
            <a:r>
              <a:rPr lang="fa-IR" sz="2200" dirty="0" smtClean="0">
                <a:solidFill>
                  <a:schemeClr val="bg1"/>
                </a:solidFill>
              </a:rPr>
              <a:t> باعث</a:t>
            </a:r>
            <a:r>
              <a:rPr lang="fa-IR" sz="2200" dirty="0">
                <a:solidFill>
                  <a:schemeClr val="bg1"/>
                </a:solidFill>
              </a:rPr>
              <a:t> </a:t>
            </a:r>
            <a:r>
              <a:rPr lang="fa-IR" sz="2200" dirty="0" smtClean="0">
                <a:solidFill>
                  <a:schemeClr val="bg1"/>
                </a:solidFill>
              </a:rPr>
              <a:t>رفتارهای مربوط به خودکشی می شود .ژن </a:t>
            </a:r>
            <a:r>
              <a:rPr lang="en-US" sz="2200" dirty="0" smtClean="0">
                <a:solidFill>
                  <a:schemeClr val="bg1"/>
                </a:solidFill>
              </a:rPr>
              <a:t> SKA2</a:t>
            </a:r>
            <a:r>
              <a:rPr lang="fa-IR" sz="2200" dirty="0" smtClean="0">
                <a:solidFill>
                  <a:schemeClr val="bg1"/>
                </a:solidFill>
              </a:rPr>
              <a:t>که دربخش فوقانی کورتکس مغز وجود دارد به پیشگیری از</a:t>
            </a:r>
          </a:p>
          <a:p>
            <a:pPr marL="0" indent="0">
              <a:buNone/>
            </a:pPr>
            <a:r>
              <a:rPr lang="fa-IR" sz="2200" dirty="0" smtClean="0">
                <a:solidFill>
                  <a:schemeClr val="bg1"/>
                </a:solidFill>
              </a:rPr>
              <a:t> افکار منفی کمک می رساند و رفتار های تکانشی را نیز کنترل می کند .</a:t>
            </a:r>
          </a:p>
          <a:p>
            <a:pPr marL="0" indent="0">
              <a:buNone/>
            </a:pPr>
            <a:endParaRPr lang="fa-IR" sz="2000" dirty="0" smtClean="0">
              <a:solidFill>
                <a:schemeClr val="bg1"/>
              </a:solidFill>
            </a:endParaRPr>
          </a:p>
          <a:p>
            <a:pPr marL="0" indent="0">
              <a:buNone/>
            </a:pPr>
            <a:r>
              <a:rPr lang="fa-IR" sz="2200" dirty="0" smtClean="0">
                <a:solidFill>
                  <a:schemeClr val="bg1"/>
                </a:solidFill>
              </a:rPr>
              <a:t>ژن دیگری که در خود کشی نقش دارد </a:t>
            </a:r>
            <a:r>
              <a:rPr lang="en-US" sz="2200" dirty="0" smtClean="0">
                <a:solidFill>
                  <a:srgbClr val="FF0000"/>
                </a:solidFill>
              </a:rPr>
              <a:t>Regulator of G-</a:t>
            </a:r>
            <a:r>
              <a:rPr lang="en-US" sz="2200" dirty="0" err="1" smtClean="0">
                <a:solidFill>
                  <a:srgbClr val="FF0000"/>
                </a:solidFill>
              </a:rPr>
              <a:t>protine</a:t>
            </a:r>
            <a:r>
              <a:rPr lang="en-US" sz="2200" dirty="0" smtClean="0">
                <a:solidFill>
                  <a:srgbClr val="FF0000"/>
                </a:solidFill>
              </a:rPr>
              <a:t> signaling)</a:t>
            </a:r>
            <a:r>
              <a:rPr lang="fa-IR" sz="2200" dirty="0" smtClean="0">
                <a:solidFill>
                  <a:srgbClr val="FF0000"/>
                </a:solidFill>
              </a:rPr>
              <a:t>)</a:t>
            </a:r>
            <a:r>
              <a:rPr lang="en-US" sz="2200" dirty="0">
                <a:solidFill>
                  <a:srgbClr val="FF0000"/>
                </a:solidFill>
              </a:rPr>
              <a:t> </a:t>
            </a:r>
            <a:r>
              <a:rPr lang="en-US" sz="2200" dirty="0" smtClean="0">
                <a:solidFill>
                  <a:srgbClr val="FF0000"/>
                </a:solidFill>
              </a:rPr>
              <a:t>RGS </a:t>
            </a:r>
            <a:r>
              <a:rPr lang="fa-IR" sz="2200" dirty="0" smtClean="0">
                <a:solidFill>
                  <a:schemeClr val="bg1"/>
                </a:solidFill>
              </a:rPr>
              <a:t>است در افرادی که سابقه خود </a:t>
            </a:r>
          </a:p>
          <a:p>
            <a:pPr marL="0" indent="0">
              <a:buNone/>
            </a:pPr>
            <a:r>
              <a:rPr lang="fa-IR" sz="2200" dirty="0" smtClean="0">
                <a:solidFill>
                  <a:schemeClr val="bg1"/>
                </a:solidFill>
              </a:rPr>
              <a:t>کشی دارند </a:t>
            </a:r>
            <a:r>
              <a:rPr lang="en-US" sz="2200" dirty="0" smtClean="0">
                <a:solidFill>
                  <a:schemeClr val="bg1"/>
                </a:solidFill>
              </a:rPr>
              <a:t>2</a:t>
            </a:r>
            <a:r>
              <a:rPr lang="fa-IR" sz="2200" dirty="0" smtClean="0">
                <a:solidFill>
                  <a:schemeClr val="bg1"/>
                </a:solidFill>
              </a:rPr>
              <a:t> کپی از </a:t>
            </a:r>
            <a:r>
              <a:rPr lang="en-US" sz="2200" dirty="0" smtClean="0">
                <a:solidFill>
                  <a:schemeClr val="bg1"/>
                </a:solidFill>
              </a:rPr>
              <a:t>RGS2</a:t>
            </a:r>
            <a:r>
              <a:rPr lang="fa-IR" sz="2200" dirty="0" smtClean="0">
                <a:solidFill>
                  <a:schemeClr val="bg1"/>
                </a:solidFill>
              </a:rPr>
              <a:t> دیده شده است و این ژن می تواند فعالیت تعدادی از انتقال دهنده ی عصبی را تحت تاثیر</a:t>
            </a:r>
          </a:p>
          <a:p>
            <a:pPr marL="0" indent="0">
              <a:buNone/>
            </a:pPr>
            <a:r>
              <a:rPr lang="fa-IR" sz="2200" dirty="0" smtClean="0">
                <a:solidFill>
                  <a:schemeClr val="bg1"/>
                </a:solidFill>
              </a:rPr>
              <a:t> قرار دهند .علاوه بر آن بررسی روی افرادی که افسردگی داشتند و قصد خود کشی داشتند و مقایسه با افراد سالم حداقل 2</a:t>
            </a:r>
          </a:p>
          <a:p>
            <a:pPr marL="0" indent="0">
              <a:buNone/>
            </a:pPr>
            <a:r>
              <a:rPr lang="fa-IR" sz="2200" dirty="0" smtClean="0">
                <a:solidFill>
                  <a:schemeClr val="bg1"/>
                </a:solidFill>
              </a:rPr>
              <a:t> ژن در کارکرد یاخته های  عصبی فاکتورنوتروفیک مشتق از مغز پروتئینی است از خانواده نوتروفین که در رشد و بقا </a:t>
            </a:r>
          </a:p>
          <a:p>
            <a:pPr marL="0" indent="0">
              <a:buNone/>
            </a:pPr>
            <a:r>
              <a:rPr lang="fa-IR" sz="2200" dirty="0" smtClean="0">
                <a:solidFill>
                  <a:schemeClr val="bg1"/>
                </a:solidFill>
              </a:rPr>
              <a:t>ومرگ یاخته ها تاثیر می گذارد ونوتروفین به وسیله ژن </a:t>
            </a:r>
            <a:r>
              <a:rPr lang="en-US" sz="2200" dirty="0" smtClean="0">
                <a:solidFill>
                  <a:schemeClr val="bg1"/>
                </a:solidFill>
              </a:rPr>
              <a:t>BDNF</a:t>
            </a:r>
            <a:r>
              <a:rPr lang="fa-IR" sz="2200" dirty="0" smtClean="0">
                <a:solidFill>
                  <a:schemeClr val="bg1"/>
                </a:solidFill>
              </a:rPr>
              <a:t> کد می شود </a:t>
            </a:r>
            <a:endParaRPr lang="en-US" sz="2200" dirty="0" smtClean="0">
              <a:solidFill>
                <a:schemeClr val="bg1"/>
              </a:solidFill>
            </a:endParaRPr>
          </a:p>
        </p:txBody>
      </p:sp>
    </p:spTree>
    <p:extLst>
      <p:ext uri="{BB962C8B-B14F-4D97-AF65-F5344CB8AC3E}">
        <p14:creationId xmlns:p14="http://schemas.microsoft.com/office/powerpoint/2010/main" val="6031976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1412" y="81280"/>
            <a:ext cx="10115868" cy="6512560"/>
          </a:xfrm>
        </p:spPr>
        <p:txBody>
          <a:bodyPr/>
          <a:lstStyle/>
          <a:p>
            <a:pPr algn="ctr"/>
            <a:endParaRPr lang="fa-IR" dirty="0" smtClean="0"/>
          </a:p>
          <a:p>
            <a:pPr algn="ctr"/>
            <a:endParaRPr lang="fa-IR" dirty="0"/>
          </a:p>
          <a:p>
            <a:pPr algn="ctr"/>
            <a:endParaRPr lang="fa-IR" dirty="0" smtClean="0"/>
          </a:p>
          <a:p>
            <a:pPr algn="ctr"/>
            <a:endParaRPr lang="fa-IR" dirty="0"/>
          </a:p>
          <a:p>
            <a:pPr marL="0" indent="0" algn="ctr">
              <a:buNone/>
            </a:pPr>
            <a:r>
              <a:rPr lang="fa-IR" sz="4400" dirty="0" smtClean="0">
                <a:solidFill>
                  <a:srgbClr val="002060"/>
                </a:solidFill>
              </a:rPr>
              <a:t>با تشکر</a:t>
            </a:r>
            <a:endParaRPr lang="fa-IR" sz="4400" dirty="0">
              <a:solidFill>
                <a:srgbClr val="002060"/>
              </a:solidFill>
            </a:endParaRPr>
          </a:p>
        </p:txBody>
      </p:sp>
    </p:spTree>
    <p:extLst>
      <p:ext uri="{BB962C8B-B14F-4D97-AF65-F5344CB8AC3E}">
        <p14:creationId xmlns:p14="http://schemas.microsoft.com/office/powerpoint/2010/main" val="19015807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1412" y="209006"/>
            <a:ext cx="9905999" cy="6087291"/>
          </a:xfrm>
        </p:spPr>
        <p:txBody>
          <a:bodyPr/>
          <a:lstStyle/>
          <a:p>
            <a:pPr algn="ctr"/>
            <a:r>
              <a:rPr lang="fa-IR" sz="2800" dirty="0" smtClean="0">
                <a:solidFill>
                  <a:schemeClr val="bg2">
                    <a:lumMod val="50000"/>
                  </a:schemeClr>
                </a:solidFill>
              </a:rPr>
              <a:t>نام اعضا گروه :</a:t>
            </a:r>
          </a:p>
          <a:p>
            <a:pPr algn="ctr"/>
            <a:r>
              <a:rPr lang="fa-IR" dirty="0" smtClean="0">
                <a:solidFill>
                  <a:schemeClr val="bg2">
                    <a:lumMod val="50000"/>
                  </a:schemeClr>
                </a:solidFill>
              </a:rPr>
              <a:t>گلنوش کرمی اخوت – فرحناز کاویان منش</a:t>
            </a:r>
          </a:p>
          <a:p>
            <a:pPr algn="ctr"/>
            <a:endParaRPr lang="fa-IR" dirty="0" smtClean="0">
              <a:solidFill>
                <a:schemeClr val="bg2">
                  <a:lumMod val="50000"/>
                </a:schemeClr>
              </a:solidFill>
            </a:endParaRPr>
          </a:p>
          <a:p>
            <a:pPr algn="ctr"/>
            <a:r>
              <a:rPr lang="fa-IR" sz="2800" dirty="0" smtClean="0">
                <a:solidFill>
                  <a:schemeClr val="bg2">
                    <a:lumMod val="50000"/>
                  </a:schemeClr>
                </a:solidFill>
              </a:rPr>
              <a:t>نام استاد :</a:t>
            </a:r>
          </a:p>
          <a:p>
            <a:pPr algn="ctr"/>
            <a:r>
              <a:rPr lang="fa-IR" sz="2800" dirty="0" smtClean="0">
                <a:solidFill>
                  <a:schemeClr val="bg2">
                    <a:lumMod val="50000"/>
                  </a:schemeClr>
                </a:solidFill>
              </a:rPr>
              <a:t>سرکار خانم دکتر اسلامی </a:t>
            </a:r>
          </a:p>
          <a:p>
            <a:pPr lvl="4" algn="ctr"/>
            <a:endParaRPr lang="fa-IR" sz="2000" dirty="0" smtClean="0">
              <a:solidFill>
                <a:schemeClr val="bg2">
                  <a:lumMod val="50000"/>
                </a:schemeClr>
              </a:solidFill>
            </a:endParaRPr>
          </a:p>
          <a:p>
            <a:pPr algn="ctr"/>
            <a:r>
              <a:rPr lang="fa-IR" sz="2800" dirty="0" smtClean="0">
                <a:solidFill>
                  <a:schemeClr val="bg2">
                    <a:lumMod val="50000"/>
                  </a:schemeClr>
                </a:solidFill>
              </a:rPr>
              <a:t>موضوع : </a:t>
            </a:r>
          </a:p>
          <a:p>
            <a:pPr algn="ctr"/>
            <a:r>
              <a:rPr lang="fa-IR" sz="2800" dirty="0" smtClean="0">
                <a:solidFill>
                  <a:schemeClr val="bg2">
                    <a:lumMod val="50000"/>
                  </a:schemeClr>
                </a:solidFill>
              </a:rPr>
              <a:t>خودکشی وارتباط آن با ژنتیک</a:t>
            </a:r>
            <a:endParaRPr lang="fa-IR" sz="2800" dirty="0">
              <a:solidFill>
                <a:schemeClr val="bg2">
                  <a:lumMod val="50000"/>
                </a:schemeClr>
              </a:solidFill>
            </a:endParaRPr>
          </a:p>
        </p:txBody>
      </p:sp>
    </p:spTree>
    <p:extLst>
      <p:ext uri="{BB962C8B-B14F-4D97-AF65-F5344CB8AC3E}">
        <p14:creationId xmlns:p14="http://schemas.microsoft.com/office/powerpoint/2010/main" val="29997365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052" y="191589"/>
            <a:ext cx="11051178" cy="6244045"/>
          </a:xfrm>
        </p:spPr>
        <p:txBody>
          <a:bodyPr>
            <a:normAutofit/>
          </a:bodyPr>
          <a:lstStyle/>
          <a:p>
            <a:r>
              <a:rPr lang="fa-IR" dirty="0" smtClean="0">
                <a:solidFill>
                  <a:srgbClr val="FF0000"/>
                </a:solidFill>
              </a:rPr>
              <a:t>خودکشی ( </a:t>
            </a:r>
            <a:r>
              <a:rPr lang="en-US" dirty="0" smtClean="0">
                <a:solidFill>
                  <a:srgbClr val="FF0000"/>
                </a:solidFill>
              </a:rPr>
              <a:t>suicide</a:t>
            </a:r>
            <a:r>
              <a:rPr lang="fa-IR" dirty="0" smtClean="0">
                <a:solidFill>
                  <a:srgbClr val="FF0000"/>
                </a:solidFill>
              </a:rPr>
              <a:t> )</a:t>
            </a:r>
          </a:p>
          <a:p>
            <a:pPr marL="0" indent="0">
              <a:buNone/>
            </a:pPr>
            <a:r>
              <a:rPr lang="fa-IR" sz="2000" dirty="0" smtClean="0">
                <a:solidFill>
                  <a:schemeClr val="bg1"/>
                </a:solidFill>
              </a:rPr>
              <a:t>عملی عمدی است که باعث مرگ فرد می شود خودکشی اغلب به علت ناامیدی صورت می گیرد که علت آن اغب به اختلال روانی نظیر</a:t>
            </a:r>
          </a:p>
          <a:p>
            <a:r>
              <a:rPr lang="fa-IR" sz="2000" dirty="0" smtClean="0">
                <a:solidFill>
                  <a:srgbClr val="FFFF00"/>
                </a:solidFill>
              </a:rPr>
              <a:t>افسردگی</a:t>
            </a:r>
          </a:p>
          <a:p>
            <a:r>
              <a:rPr lang="fa-IR" sz="2000" dirty="0" smtClean="0">
                <a:solidFill>
                  <a:srgbClr val="FFFF00"/>
                </a:solidFill>
              </a:rPr>
              <a:t>اختلال دوقطبی </a:t>
            </a:r>
          </a:p>
          <a:p>
            <a:r>
              <a:rPr lang="fa-IR" sz="2000" dirty="0" smtClean="0">
                <a:solidFill>
                  <a:srgbClr val="FFFF00"/>
                </a:solidFill>
              </a:rPr>
              <a:t>اسکیزوفرنی</a:t>
            </a:r>
          </a:p>
          <a:p>
            <a:r>
              <a:rPr lang="fa-IR" sz="2000" dirty="0" smtClean="0">
                <a:solidFill>
                  <a:srgbClr val="FFFF00"/>
                </a:solidFill>
              </a:rPr>
              <a:t>شکست عشقی</a:t>
            </a:r>
          </a:p>
          <a:p>
            <a:r>
              <a:rPr lang="fa-IR" sz="2000" dirty="0" smtClean="0">
                <a:solidFill>
                  <a:srgbClr val="FFFF00"/>
                </a:solidFill>
              </a:rPr>
              <a:t>اعتیاد به الکل </a:t>
            </a:r>
          </a:p>
          <a:p>
            <a:r>
              <a:rPr lang="fa-IR" sz="2000" dirty="0" smtClean="0">
                <a:solidFill>
                  <a:srgbClr val="FFFF00"/>
                </a:solidFill>
              </a:rPr>
              <a:t>سوء مصرف </a:t>
            </a:r>
            <a:r>
              <a:rPr lang="fa-IR" sz="2000" i="1" dirty="0" smtClean="0">
                <a:solidFill>
                  <a:srgbClr val="FFFF00"/>
                </a:solidFill>
              </a:rPr>
              <a:t>دارو </a:t>
            </a:r>
          </a:p>
          <a:p>
            <a:pPr marL="0" indent="0" algn="just">
              <a:buNone/>
            </a:pPr>
            <a:r>
              <a:rPr lang="fa-IR" sz="2000" i="1" dirty="0" smtClean="0">
                <a:solidFill>
                  <a:schemeClr val="bg1"/>
                </a:solidFill>
              </a:rPr>
              <a:t>نسبت داده میشود اغلب عوامل استرس زا مانند مشکلات مالی یا مشکلات ارتباط بین فردی در این میان نقش دارند سالانه حدود </a:t>
            </a:r>
          </a:p>
          <a:p>
            <a:pPr marL="0" indent="0" algn="just">
              <a:buNone/>
            </a:pPr>
            <a:r>
              <a:rPr lang="fa-IR" sz="2000" i="1" dirty="0" smtClean="0">
                <a:solidFill>
                  <a:schemeClr val="bg1"/>
                </a:solidFill>
              </a:rPr>
              <a:t>800000 تا 1 میلیون نفر براثرخود کشی می میرند و این عمر دهمین علت اصلی مرگ در سراسر جهان است میزان این کار در</a:t>
            </a:r>
          </a:p>
          <a:p>
            <a:pPr marL="0" indent="0" algn="just">
              <a:buNone/>
            </a:pPr>
            <a:r>
              <a:rPr lang="fa-IR" sz="2000" i="1" dirty="0" smtClean="0">
                <a:solidFill>
                  <a:schemeClr val="bg1"/>
                </a:solidFill>
              </a:rPr>
              <a:t> مردان بالاتر اززنان بوده واحتمال خودکشی مردان 3تا 4 برابر بیشتر از زنان است .</a:t>
            </a:r>
            <a:endParaRPr lang="fa-IR" sz="2000" i="1" dirty="0">
              <a:solidFill>
                <a:schemeClr val="bg1"/>
              </a:solidFill>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40983" y="1424236"/>
            <a:ext cx="2403704" cy="2802395"/>
          </a:xfrm>
          <a:prstGeom prst="rect">
            <a:avLst/>
          </a:prstGeom>
        </p:spPr>
      </p:pic>
    </p:spTree>
    <p:extLst>
      <p:ext uri="{BB962C8B-B14F-4D97-AF65-F5344CB8AC3E}">
        <p14:creationId xmlns:p14="http://schemas.microsoft.com/office/powerpoint/2010/main" val="23377921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2777" y="60960"/>
            <a:ext cx="10467703" cy="6958149"/>
          </a:xfrm>
        </p:spPr>
        <p:txBody>
          <a:bodyPr>
            <a:normAutofit fontScale="25000" lnSpcReduction="20000"/>
          </a:bodyPr>
          <a:lstStyle/>
          <a:p>
            <a:r>
              <a:rPr lang="fa-IR" sz="9600" dirty="0" smtClean="0">
                <a:solidFill>
                  <a:srgbClr val="FF0000"/>
                </a:solidFill>
              </a:rPr>
              <a:t>در آسیا و ایران</a:t>
            </a:r>
          </a:p>
          <a:p>
            <a:pPr marL="0" indent="0" algn="just">
              <a:buNone/>
            </a:pPr>
            <a:r>
              <a:rPr lang="fa-IR" sz="8000" dirty="0" smtClean="0">
                <a:solidFill>
                  <a:schemeClr val="bg1"/>
                </a:solidFill>
              </a:rPr>
              <a:t>کشور های </a:t>
            </a:r>
            <a:r>
              <a:rPr lang="fa-IR" sz="8000" dirty="0" smtClean="0">
                <a:solidFill>
                  <a:schemeClr val="bg1"/>
                </a:solidFill>
                <a:hlinkClick r:id="rId2" tooltip="قزاقستان"/>
              </a:rPr>
              <a:t>قزاقستان</a:t>
            </a:r>
            <a:r>
              <a:rPr lang="fa-IR" sz="8000" dirty="0" smtClean="0">
                <a:solidFill>
                  <a:schemeClr val="bg1"/>
                </a:solidFill>
              </a:rPr>
              <a:t> ،</a:t>
            </a:r>
            <a:r>
              <a:rPr lang="fa-IR" sz="8000" dirty="0" smtClean="0">
                <a:solidFill>
                  <a:schemeClr val="bg1"/>
                </a:solidFill>
                <a:hlinkClick r:id="rId3" tooltip="کره جنوبی"/>
              </a:rPr>
              <a:t>کره جنوبی</a:t>
            </a:r>
            <a:r>
              <a:rPr lang="fa-IR" sz="8000" dirty="0" smtClean="0">
                <a:solidFill>
                  <a:schemeClr val="bg1"/>
                </a:solidFill>
              </a:rPr>
              <a:t> ،</a:t>
            </a:r>
            <a:r>
              <a:rPr lang="fa-IR" sz="8000" dirty="0" smtClean="0">
                <a:solidFill>
                  <a:schemeClr val="bg1"/>
                </a:solidFill>
                <a:hlinkClick r:id="rId4" tooltip="هند"/>
              </a:rPr>
              <a:t>هند</a:t>
            </a:r>
            <a:r>
              <a:rPr lang="fa-IR" sz="8000" dirty="0" smtClean="0">
                <a:solidFill>
                  <a:schemeClr val="bg1"/>
                </a:solidFill>
              </a:rPr>
              <a:t> ،</a:t>
            </a:r>
            <a:r>
              <a:rPr lang="fa-IR" sz="8000" dirty="0" smtClean="0">
                <a:solidFill>
                  <a:schemeClr val="bg1"/>
                </a:solidFill>
                <a:hlinkClick r:id="rId5" tooltip="ژاپن"/>
              </a:rPr>
              <a:t>ژاپن</a:t>
            </a:r>
            <a:r>
              <a:rPr lang="fa-IR" sz="8000" dirty="0" smtClean="0">
                <a:solidFill>
                  <a:schemeClr val="bg1"/>
                </a:solidFill>
              </a:rPr>
              <a:t> و </a:t>
            </a:r>
            <a:r>
              <a:rPr lang="fa-IR" sz="8000" dirty="0" smtClean="0">
                <a:solidFill>
                  <a:schemeClr val="bg1"/>
                </a:solidFill>
                <a:hlinkClick r:id="rId6" tooltip="سری لانکا"/>
              </a:rPr>
              <a:t>سری لانکا</a:t>
            </a:r>
            <a:r>
              <a:rPr lang="fa-IR" sz="8000" dirty="0" smtClean="0">
                <a:solidFill>
                  <a:schemeClr val="bg1"/>
                </a:solidFill>
              </a:rPr>
              <a:t> به ترتیب بیشترین موارد خودکشی در آسیا را دارند که قزاقستان رتبه هفتم جهان را از آن خود کرده است.</a:t>
            </a:r>
            <a:r>
              <a:rPr lang="fa-IR" sz="8000" baseline="30000" dirty="0" smtClean="0">
                <a:solidFill>
                  <a:schemeClr val="bg1"/>
                </a:solidFill>
              </a:rPr>
              <a:t> </a:t>
            </a:r>
            <a:r>
              <a:rPr lang="fa-IR" sz="8000" dirty="0" smtClean="0">
                <a:solidFill>
                  <a:schemeClr val="bg1"/>
                </a:solidFill>
                <a:hlinkClick r:id="rId7" tooltip="ایران"/>
              </a:rPr>
              <a:t>ایران</a:t>
            </a:r>
            <a:r>
              <a:rPr lang="fa-IR" sz="8000" dirty="0" smtClean="0">
                <a:solidFill>
                  <a:schemeClr val="bg1"/>
                </a:solidFill>
              </a:rPr>
              <a:t>، رتبه </a:t>
            </a:r>
          </a:p>
          <a:p>
            <a:pPr marL="0" indent="0" algn="just">
              <a:buNone/>
            </a:pPr>
            <a:r>
              <a:rPr lang="fa-IR" sz="8000" dirty="0" smtClean="0">
                <a:solidFill>
                  <a:schemeClr val="bg1"/>
                </a:solidFill>
              </a:rPr>
              <a:t>۱۵۵ </a:t>
            </a:r>
            <a:r>
              <a:rPr lang="fa-IR" sz="8000" dirty="0">
                <a:solidFill>
                  <a:schemeClr val="bg1"/>
                </a:solidFill>
              </a:rPr>
              <a:t>در جهان قرار گرفته که بر اساس آمار های روزانه، ۴ الی ۷ نفر در ایران خودکشی می‌کنند که62 درصد از </a:t>
            </a:r>
            <a:r>
              <a:rPr lang="fa-IR" sz="8000" dirty="0" smtClean="0">
                <a:solidFill>
                  <a:schemeClr val="bg1"/>
                </a:solidFill>
              </a:rPr>
              <a:t>کسانی </a:t>
            </a:r>
            <a:r>
              <a:rPr lang="fa-IR" sz="8000" dirty="0">
                <a:solidFill>
                  <a:schemeClr val="bg1"/>
                </a:solidFill>
              </a:rPr>
              <a:t>که دست به چنین کاری می زنند می میرند</a:t>
            </a:r>
            <a:r>
              <a:rPr lang="fa-IR" sz="8000" dirty="0" smtClean="0">
                <a:solidFill>
                  <a:schemeClr val="bg1"/>
                </a:solidFill>
              </a:rPr>
              <a:t>.</a:t>
            </a:r>
          </a:p>
          <a:p>
            <a:r>
              <a:rPr lang="fa-IR" sz="9600" dirty="0" smtClean="0">
                <a:solidFill>
                  <a:srgbClr val="FF0000"/>
                </a:solidFill>
              </a:rPr>
              <a:t>روش های خودکشی </a:t>
            </a:r>
          </a:p>
          <a:p>
            <a:pPr marL="0" indent="0">
              <a:buNone/>
            </a:pPr>
            <a:r>
              <a:rPr lang="fa-IR" sz="8000" dirty="0" smtClean="0">
                <a:solidFill>
                  <a:schemeClr val="bg1"/>
                </a:solidFill>
              </a:rPr>
              <a:t>بیش‌ترین </a:t>
            </a:r>
            <a:r>
              <a:rPr lang="fa-IR" sz="8000" dirty="0">
                <a:solidFill>
                  <a:schemeClr val="bg1"/>
                </a:solidFill>
              </a:rPr>
              <a:t>روش‌ها در مناطق مختلف عبارتند </a:t>
            </a:r>
            <a:r>
              <a:rPr lang="fa-IR" sz="8000" dirty="0" smtClean="0">
                <a:solidFill>
                  <a:schemeClr val="bg1"/>
                </a:solidFill>
              </a:rPr>
              <a:t>از </a:t>
            </a:r>
            <a:r>
              <a:rPr lang="fa-IR" sz="4800" dirty="0" smtClean="0">
                <a:solidFill>
                  <a:schemeClr val="bg1"/>
                </a:solidFill>
              </a:rPr>
              <a:t>:</a:t>
            </a:r>
          </a:p>
          <a:p>
            <a:r>
              <a:rPr lang="fa-IR" sz="8000" dirty="0" smtClean="0">
                <a:solidFill>
                  <a:srgbClr val="FFFF00"/>
                </a:solidFill>
              </a:rPr>
              <a:t>به دار آویختن</a:t>
            </a:r>
          </a:p>
          <a:p>
            <a:r>
              <a:rPr lang="fa-IR" sz="8000" dirty="0" smtClean="0">
                <a:solidFill>
                  <a:srgbClr val="FFFF00"/>
                </a:solidFill>
              </a:rPr>
              <a:t>مسمومیت</a:t>
            </a:r>
            <a:r>
              <a:rPr lang="fa-IR" sz="8000" dirty="0" smtClean="0">
                <a:solidFill>
                  <a:srgbClr val="FFFF00"/>
                </a:solidFill>
              </a:rPr>
              <a:t> </a:t>
            </a:r>
          </a:p>
          <a:p>
            <a:r>
              <a:rPr lang="fa-IR" sz="8000" dirty="0" smtClean="0">
                <a:solidFill>
                  <a:srgbClr val="FFFF00"/>
                </a:solidFill>
              </a:rPr>
              <a:t>بهره گیری از سلاح گرم</a:t>
            </a:r>
          </a:p>
          <a:p>
            <a:r>
              <a:rPr lang="fa-IR" sz="8000" dirty="0" smtClean="0">
                <a:solidFill>
                  <a:srgbClr val="FFFF00"/>
                </a:solidFill>
              </a:rPr>
              <a:t>پرتاب کردن  خود از ارتفاع</a:t>
            </a:r>
          </a:p>
          <a:p>
            <a:r>
              <a:rPr lang="fa-IR" sz="8000" dirty="0" smtClean="0">
                <a:solidFill>
                  <a:srgbClr val="FFFF00"/>
                </a:solidFill>
              </a:rPr>
              <a:t>غرق کردن</a:t>
            </a:r>
          </a:p>
          <a:p>
            <a:r>
              <a:rPr lang="fa-IR" sz="8000" dirty="0" smtClean="0">
                <a:solidFill>
                  <a:srgbClr val="FFFF00"/>
                </a:solidFill>
              </a:rPr>
              <a:t>استفاده از سم های مختلف</a:t>
            </a:r>
          </a:p>
          <a:p>
            <a:r>
              <a:rPr lang="fa-IR" sz="8000" dirty="0" smtClean="0">
                <a:solidFill>
                  <a:srgbClr val="FFFF00"/>
                </a:solidFill>
              </a:rPr>
              <a:t>دارو های در دسترس </a:t>
            </a:r>
          </a:p>
          <a:p>
            <a:pPr marL="0" indent="0">
              <a:buNone/>
            </a:pPr>
            <a:r>
              <a:rPr lang="fa-IR" sz="8000" dirty="0" smtClean="0">
                <a:solidFill>
                  <a:schemeClr val="bg1"/>
                </a:solidFill>
              </a:rPr>
              <a:t>است .بررسی 56 کشور نشان داد که به دار آویختن خود رایج ترین روش در بسیاری از کشورها بوده است </a:t>
            </a:r>
            <a:endParaRPr lang="fa-IR" sz="8000" dirty="0" smtClean="0">
              <a:solidFill>
                <a:schemeClr val="bg1"/>
              </a:solidFill>
            </a:endParaRPr>
          </a:p>
          <a:p>
            <a:pPr marL="0" indent="0">
              <a:buNone/>
            </a:pPr>
            <a:r>
              <a:rPr lang="fa-IR" sz="8000" dirty="0">
                <a:solidFill>
                  <a:schemeClr val="bg1"/>
                </a:solidFill>
              </a:rPr>
              <a:t>  ۵۳٪ خودکشی در مردان و ۳۹٪ خودکشی زنان به این طریق صورت می‌گیرد</a:t>
            </a:r>
            <a:r>
              <a:rPr lang="fa-IR" sz="8000" dirty="0" smtClean="0">
                <a:solidFill>
                  <a:schemeClr val="bg1"/>
                </a:solidFill>
              </a:rPr>
              <a:t>.</a:t>
            </a:r>
            <a:endParaRPr lang="fa-IR" sz="8000" dirty="0">
              <a:solidFill>
                <a:schemeClr val="bg1"/>
              </a:solidFill>
            </a:endParaRPr>
          </a:p>
          <a:p>
            <a:r>
              <a:rPr lang="fa-IR" dirty="0"/>
              <a:t/>
            </a:r>
            <a:br>
              <a:rPr lang="fa-IR" dirty="0"/>
            </a:br>
            <a:endParaRPr lang="fa-IR" dirty="0">
              <a:solidFill>
                <a:schemeClr val="bg1"/>
              </a:solidFill>
            </a:endParaRPr>
          </a:p>
        </p:txBody>
      </p:sp>
    </p:spTree>
    <p:extLst>
      <p:ext uri="{BB962C8B-B14F-4D97-AF65-F5344CB8AC3E}">
        <p14:creationId xmlns:p14="http://schemas.microsoft.com/office/powerpoint/2010/main" val="27304181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1412" y="0"/>
            <a:ext cx="10208759" cy="6858000"/>
          </a:xfrm>
        </p:spPr>
        <p:txBody>
          <a:bodyPr>
            <a:normAutofit/>
          </a:bodyPr>
          <a:lstStyle/>
          <a:p>
            <a:pPr marL="0" indent="0" algn="just">
              <a:lnSpc>
                <a:spcPct val="150000"/>
              </a:lnSpc>
              <a:buNone/>
            </a:pPr>
            <a:r>
              <a:rPr lang="fa-IR" sz="1800" dirty="0">
                <a:solidFill>
                  <a:schemeClr val="bg1"/>
                </a:solidFill>
              </a:rPr>
              <a:t>۳۰ درصد از خودکشی‌ها در دنیا در اثر خوردن آفت‌کش انجام می‌شود. با این حال میزان استفاده از این روش به‌طور قابل </a:t>
            </a:r>
            <a:r>
              <a:rPr lang="fa-IR" sz="1800" dirty="0" smtClean="0">
                <a:solidFill>
                  <a:schemeClr val="bg1"/>
                </a:solidFill>
              </a:rPr>
              <a:t>توجهی</a:t>
            </a:r>
          </a:p>
          <a:p>
            <a:pPr marL="0" indent="0" algn="just">
              <a:lnSpc>
                <a:spcPct val="150000"/>
              </a:lnSpc>
              <a:buNone/>
            </a:pPr>
            <a:r>
              <a:rPr lang="fa-IR" sz="1800" dirty="0" smtClean="0">
                <a:solidFill>
                  <a:schemeClr val="bg1"/>
                </a:solidFill>
              </a:rPr>
              <a:t> </a:t>
            </a:r>
            <a:r>
              <a:rPr lang="fa-IR" sz="1800" dirty="0">
                <a:solidFill>
                  <a:schemeClr val="bg1"/>
                </a:solidFill>
              </a:rPr>
              <a:t>متفاوت بوده و از ۴٪ در اروپا تا بیش از ۵۰٪ در منطقه </a:t>
            </a:r>
            <a:r>
              <a:rPr lang="fa-IR" sz="1800" dirty="0">
                <a:solidFill>
                  <a:schemeClr val="bg1"/>
                </a:solidFill>
                <a:hlinkClick r:id="rId2" tooltip="اقیانوس آرام"/>
              </a:rPr>
              <a:t>اقیانوس آرام</a:t>
            </a:r>
            <a:r>
              <a:rPr lang="fa-IR" sz="1800" dirty="0">
                <a:solidFill>
                  <a:schemeClr val="bg1"/>
                </a:solidFill>
              </a:rPr>
              <a:t> در نوسان است</a:t>
            </a:r>
            <a:r>
              <a:rPr lang="fa-IR" sz="1800" dirty="0" smtClean="0">
                <a:solidFill>
                  <a:schemeClr val="bg1"/>
                </a:solidFill>
              </a:rPr>
              <a:t>.</a:t>
            </a:r>
            <a:r>
              <a:rPr lang="fa-IR" sz="1800" baseline="30000" dirty="0" smtClean="0">
                <a:solidFill>
                  <a:schemeClr val="bg1"/>
                </a:solidFill>
              </a:rPr>
              <a:t> </a:t>
            </a:r>
            <a:r>
              <a:rPr lang="fa-IR" sz="1800" dirty="0" smtClean="0">
                <a:solidFill>
                  <a:schemeClr val="bg1"/>
                </a:solidFill>
              </a:rPr>
              <a:t>این </a:t>
            </a:r>
            <a:r>
              <a:rPr lang="fa-IR" sz="1800" dirty="0">
                <a:solidFill>
                  <a:schemeClr val="bg1"/>
                </a:solidFill>
              </a:rPr>
              <a:t>روش در </a:t>
            </a:r>
            <a:r>
              <a:rPr lang="fa-IR" sz="1800" dirty="0">
                <a:solidFill>
                  <a:schemeClr val="bg1"/>
                </a:solidFill>
                <a:hlinkClick r:id="rId3" tooltip="آمریکای لاتین"/>
              </a:rPr>
              <a:t>آمریکای لاتین</a:t>
            </a:r>
            <a:r>
              <a:rPr lang="fa-IR" sz="1800" dirty="0">
                <a:solidFill>
                  <a:schemeClr val="bg1"/>
                </a:solidFill>
              </a:rPr>
              <a:t> نیز با توجه به </a:t>
            </a:r>
            <a:endParaRPr lang="fa-IR" sz="1800" dirty="0" smtClean="0">
              <a:solidFill>
                <a:schemeClr val="bg1"/>
              </a:solidFill>
            </a:endParaRPr>
          </a:p>
          <a:p>
            <a:pPr marL="0" indent="0" algn="just">
              <a:lnSpc>
                <a:spcPct val="150000"/>
              </a:lnSpc>
              <a:buNone/>
            </a:pPr>
            <a:r>
              <a:rPr lang="fa-IR" sz="1800" dirty="0" smtClean="0">
                <a:solidFill>
                  <a:schemeClr val="bg1"/>
                </a:solidFill>
              </a:rPr>
              <a:t>دسترسی </a:t>
            </a:r>
            <a:r>
              <a:rPr lang="fa-IR" sz="1800" dirty="0">
                <a:solidFill>
                  <a:schemeClr val="bg1"/>
                </a:solidFill>
              </a:rPr>
              <a:t>آسان به آن در میان جمعیت کشاورز معمول </a:t>
            </a:r>
            <a:r>
              <a:rPr lang="fa-IR" sz="1800" dirty="0" smtClean="0">
                <a:solidFill>
                  <a:schemeClr val="bg1"/>
                </a:solidFill>
              </a:rPr>
              <a:t>است .در </a:t>
            </a:r>
            <a:r>
              <a:rPr lang="fa-IR" sz="1800" dirty="0">
                <a:solidFill>
                  <a:schemeClr val="bg1"/>
                </a:solidFill>
              </a:rPr>
              <a:t>بسیاری از کشورها، دوز بیش از حد مجاز دارو حدود ۶۰٪ خودکشی </a:t>
            </a:r>
            <a:endParaRPr lang="fa-IR" sz="1800" dirty="0" smtClean="0">
              <a:solidFill>
                <a:schemeClr val="bg1"/>
              </a:solidFill>
            </a:endParaRPr>
          </a:p>
          <a:p>
            <a:pPr marL="0" indent="0" algn="just">
              <a:lnSpc>
                <a:spcPct val="150000"/>
              </a:lnSpc>
              <a:buNone/>
            </a:pPr>
            <a:r>
              <a:rPr lang="fa-IR" sz="1800" dirty="0" smtClean="0">
                <a:solidFill>
                  <a:schemeClr val="bg1"/>
                </a:solidFill>
              </a:rPr>
              <a:t>در </a:t>
            </a:r>
            <a:r>
              <a:rPr lang="fa-IR" sz="1800" dirty="0">
                <a:solidFill>
                  <a:schemeClr val="bg1"/>
                </a:solidFill>
              </a:rPr>
              <a:t>میان زنان و ۳۰٪ خودکشی در میان مردان را سبب </a:t>
            </a:r>
            <a:r>
              <a:rPr lang="fa-IR" sz="1800" dirty="0" smtClean="0">
                <a:solidFill>
                  <a:schemeClr val="bg1"/>
                </a:solidFill>
              </a:rPr>
              <a:t>می‌شود</a:t>
            </a:r>
            <a:r>
              <a:rPr lang="fa-IR" sz="1800" dirty="0">
                <a:solidFill>
                  <a:schemeClr val="bg1"/>
                </a:solidFill>
              </a:rPr>
              <a:t> که بسیاری از آن‌ها از قبل برنامه‌ریزی نشده بوده و در طول </a:t>
            </a:r>
            <a:r>
              <a:rPr lang="fa-IR" sz="1800" dirty="0" smtClean="0">
                <a:solidFill>
                  <a:schemeClr val="bg1"/>
                </a:solidFill>
              </a:rPr>
              <a:t>یک</a:t>
            </a:r>
          </a:p>
          <a:p>
            <a:pPr marL="0" indent="0" algn="just">
              <a:lnSpc>
                <a:spcPct val="150000"/>
              </a:lnSpc>
              <a:buNone/>
            </a:pPr>
            <a:r>
              <a:rPr lang="fa-IR" sz="1800" dirty="0" smtClean="0">
                <a:solidFill>
                  <a:schemeClr val="bg1"/>
                </a:solidFill>
              </a:rPr>
              <a:t> </a:t>
            </a:r>
            <a:r>
              <a:rPr lang="fa-IR" sz="1800" dirty="0">
                <a:solidFill>
                  <a:schemeClr val="bg1"/>
                </a:solidFill>
              </a:rPr>
              <a:t>دوره حاد تزلزل رخ </a:t>
            </a:r>
            <a:r>
              <a:rPr lang="fa-IR" sz="1800" dirty="0" smtClean="0">
                <a:solidFill>
                  <a:schemeClr val="bg1"/>
                </a:solidFill>
              </a:rPr>
              <a:t>می‌دهد. شایع‌ترین </a:t>
            </a:r>
            <a:r>
              <a:rPr lang="fa-IR" sz="1800" dirty="0">
                <a:solidFill>
                  <a:schemeClr val="bg1"/>
                </a:solidFill>
              </a:rPr>
              <a:t>شیوه‌های ناموفق با شایع‌ترین شیوه‌های موفق متفاوت است و بیشترین میزان عدم موفقیت به </a:t>
            </a:r>
            <a:endParaRPr lang="fa-IR" sz="1800" dirty="0" smtClean="0">
              <a:solidFill>
                <a:schemeClr val="bg1"/>
              </a:solidFill>
            </a:endParaRPr>
          </a:p>
          <a:p>
            <a:pPr marL="0" indent="0" algn="just">
              <a:lnSpc>
                <a:spcPct val="150000"/>
              </a:lnSpc>
              <a:buNone/>
            </a:pPr>
            <a:r>
              <a:rPr lang="fa-IR" sz="1800" dirty="0" smtClean="0">
                <a:solidFill>
                  <a:schemeClr val="bg1"/>
                </a:solidFill>
              </a:rPr>
              <a:t>میزان </a:t>
            </a:r>
            <a:r>
              <a:rPr lang="fa-IR" sz="1800" dirty="0">
                <a:solidFill>
                  <a:schemeClr val="bg1"/>
                </a:solidFill>
              </a:rPr>
              <a:t>۸۵٪ از طریق دوز بیش از حد دارو و در کشورهای توسعه یافته می‌باشد</a:t>
            </a:r>
            <a:r>
              <a:rPr lang="fa-IR" sz="1800" dirty="0" smtClean="0"/>
              <a:t>.</a:t>
            </a:r>
            <a:endParaRPr lang="fa-IR" sz="1800" dirty="0"/>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1673" y="2950430"/>
            <a:ext cx="4128665" cy="3806486"/>
          </a:xfrm>
          <a:prstGeom prst="rect">
            <a:avLst/>
          </a:prstGeom>
        </p:spPr>
      </p:pic>
    </p:spTree>
    <p:extLst>
      <p:ext uri="{BB962C8B-B14F-4D97-AF65-F5344CB8AC3E}">
        <p14:creationId xmlns:p14="http://schemas.microsoft.com/office/powerpoint/2010/main" val="41983949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26820" y="144780"/>
            <a:ext cx="10226040" cy="5715001"/>
          </a:xfrm>
        </p:spPr>
        <p:txBody>
          <a:bodyPr>
            <a:normAutofit/>
          </a:bodyPr>
          <a:lstStyle/>
          <a:p>
            <a:pPr marL="0" indent="0" algn="just">
              <a:lnSpc>
                <a:spcPct val="150000"/>
              </a:lnSpc>
              <a:buNone/>
            </a:pPr>
            <a:r>
              <a:rPr lang="fa-IR" sz="1800" dirty="0" smtClean="0">
                <a:solidFill>
                  <a:schemeClr val="bg1"/>
                </a:solidFill>
              </a:rPr>
              <a:t>پژوهش های متعددی که در کشور های مختلف انجام شده نشان می دهد که ارث و استعداد خانوادگی ونواقص و اختلال ژنتیکی نیز در </a:t>
            </a:r>
          </a:p>
          <a:p>
            <a:pPr marL="0" indent="0" algn="just">
              <a:lnSpc>
                <a:spcPct val="150000"/>
              </a:lnSpc>
              <a:buNone/>
            </a:pPr>
            <a:r>
              <a:rPr lang="fa-IR" sz="1800" dirty="0" smtClean="0">
                <a:solidFill>
                  <a:schemeClr val="bg1"/>
                </a:solidFill>
              </a:rPr>
              <a:t>بروز خودکشی نقش مهمی دارد به موجب این پژوهش ها اعضای خانواده ای که پدر یا مادر آن خانواده دست به خودکشی زده اند</a:t>
            </a:r>
          </a:p>
          <a:p>
            <a:pPr marL="0" indent="0" algn="just">
              <a:lnSpc>
                <a:spcPct val="150000"/>
              </a:lnSpc>
              <a:buNone/>
            </a:pPr>
            <a:r>
              <a:rPr lang="fa-IR" sz="1800" dirty="0">
                <a:solidFill>
                  <a:schemeClr val="bg1"/>
                </a:solidFill>
              </a:rPr>
              <a:t>6</a:t>
            </a:r>
            <a:r>
              <a:rPr lang="fa-IR" sz="1800" dirty="0" smtClean="0">
                <a:solidFill>
                  <a:schemeClr val="bg1"/>
                </a:solidFill>
              </a:rPr>
              <a:t> برابر بیش از کسانی که سابقه خودکشی در خانواده ی آن ها وجود نداشته ، تمایل به خود کشی داشته اند.</a:t>
            </a:r>
          </a:p>
          <a:p>
            <a:pPr marL="0" indent="0" algn="just">
              <a:lnSpc>
                <a:spcPct val="150000"/>
              </a:lnSpc>
              <a:buNone/>
            </a:pPr>
            <a:r>
              <a:rPr lang="fa-IR" sz="1800" dirty="0" smtClean="0">
                <a:solidFill>
                  <a:schemeClr val="bg1"/>
                </a:solidFill>
              </a:rPr>
              <a:t>برای مثال </a:t>
            </a:r>
            <a:r>
              <a:rPr lang="fa-IR" sz="1800" dirty="0">
                <a:solidFill>
                  <a:schemeClr val="bg1"/>
                </a:solidFill>
              </a:rPr>
              <a:t>ارنِست میلر </a:t>
            </a:r>
            <a:r>
              <a:rPr lang="fa-IR" sz="1800" dirty="0" smtClean="0">
                <a:solidFill>
                  <a:schemeClr val="bg1"/>
                </a:solidFill>
              </a:rPr>
              <a:t>هِمینگوی (1899تا 1961) از نویسندگان برجسته معاصرآمریکا و برنده جایزه ی نوبل ادبیات </a:t>
            </a:r>
          </a:p>
          <a:p>
            <a:pPr marL="0" indent="0" algn="just">
              <a:lnSpc>
                <a:spcPct val="150000"/>
              </a:lnSpc>
              <a:buNone/>
            </a:pPr>
            <a:r>
              <a:rPr lang="fa-IR" sz="1800" dirty="0" smtClean="0">
                <a:solidFill>
                  <a:schemeClr val="bg1"/>
                </a:solidFill>
              </a:rPr>
              <a:t>است .ارنست همینگوی در تاریخ 2 ژوئیه ی 1961 میلادی با تنفگ شکاری خود کشی کرد خود کشی او از مواردی بود </a:t>
            </a:r>
          </a:p>
          <a:p>
            <a:pPr marL="0" indent="0" algn="just">
              <a:lnSpc>
                <a:spcPct val="150000"/>
              </a:lnSpc>
              <a:buNone/>
            </a:pPr>
            <a:r>
              <a:rPr lang="fa-IR" sz="1800" dirty="0" smtClean="0">
                <a:solidFill>
                  <a:schemeClr val="bg1"/>
                </a:solidFill>
              </a:rPr>
              <a:t>که توجه دانشمندان و پژوهشگران را به نقش ژن در بروز خودکشی جلب کرد پدر ارنست و چند تن از اعضای خانواده </a:t>
            </a:r>
          </a:p>
          <a:p>
            <a:pPr marL="0" indent="0" algn="just">
              <a:lnSpc>
                <a:spcPct val="150000"/>
              </a:lnSpc>
              <a:buNone/>
            </a:pPr>
            <a:r>
              <a:rPr lang="fa-IR" sz="1800" dirty="0" smtClean="0">
                <a:solidFill>
                  <a:schemeClr val="bg1"/>
                </a:solidFill>
              </a:rPr>
              <a:t>او از جمله خواهر و برادرهای او و همینطور نوه ی او که هنر پیشه زیبا رویی بود در سن 36 سالگی خود را کشت </a:t>
            </a:r>
          </a:p>
          <a:p>
            <a:pPr marL="0" indent="0" algn="just">
              <a:lnSpc>
                <a:spcPct val="150000"/>
              </a:lnSpc>
              <a:buNone/>
            </a:pPr>
            <a:r>
              <a:rPr lang="fa-IR" sz="1800" dirty="0" smtClean="0">
                <a:solidFill>
                  <a:schemeClr val="bg1"/>
                </a:solidFill>
              </a:rPr>
              <a:t>وی نیز در دوره ای از افسردگی شدید برخوردار بود .</a:t>
            </a:r>
            <a:endParaRPr lang="fa-IR" sz="1800" dirty="0">
              <a:solidFill>
                <a:schemeClr val="bg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5262" y="3876286"/>
            <a:ext cx="2382681" cy="2811895"/>
          </a:xfrm>
          <a:prstGeom prst="rect">
            <a:avLst/>
          </a:prstGeom>
        </p:spPr>
      </p:pic>
    </p:spTree>
    <p:extLst>
      <p:ext uri="{BB962C8B-B14F-4D97-AF65-F5344CB8AC3E}">
        <p14:creationId xmlns:p14="http://schemas.microsoft.com/office/powerpoint/2010/main" val="25901821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4480" y="0"/>
            <a:ext cx="11135360" cy="6754761"/>
          </a:xfrm>
        </p:spPr>
        <p:txBody>
          <a:bodyPr>
            <a:normAutofit fontScale="92500" lnSpcReduction="20000"/>
          </a:bodyPr>
          <a:lstStyle/>
          <a:p>
            <a:r>
              <a:rPr lang="fa-IR" dirty="0" smtClean="0">
                <a:solidFill>
                  <a:srgbClr val="FF0000"/>
                </a:solidFill>
              </a:rPr>
              <a:t>عوامل خطرآفرین</a:t>
            </a:r>
          </a:p>
          <a:p>
            <a:pPr marL="0" indent="0">
              <a:buNone/>
            </a:pPr>
            <a:r>
              <a:rPr lang="fa-IR" sz="2000" dirty="0" smtClean="0">
                <a:solidFill>
                  <a:schemeClr val="bg1"/>
                </a:solidFill>
              </a:rPr>
              <a:t>عواملی که خطر خودکشی را تحت تاثیر قرار می دهند عبارتند از :</a:t>
            </a:r>
          </a:p>
          <a:p>
            <a:r>
              <a:rPr lang="fa-IR" sz="2000" dirty="0" smtClean="0">
                <a:solidFill>
                  <a:srgbClr val="FFFF00"/>
                </a:solidFill>
              </a:rPr>
              <a:t>اختلالات روانی</a:t>
            </a:r>
          </a:p>
          <a:p>
            <a:r>
              <a:rPr lang="fa-IR" sz="2000" dirty="0" smtClean="0">
                <a:solidFill>
                  <a:srgbClr val="FFFF00"/>
                </a:solidFill>
              </a:rPr>
              <a:t>مصرف نادرست دارو</a:t>
            </a:r>
          </a:p>
          <a:p>
            <a:r>
              <a:rPr lang="fa-IR" sz="2000" dirty="0" smtClean="0">
                <a:solidFill>
                  <a:srgbClr val="FFFF00"/>
                </a:solidFill>
              </a:rPr>
              <a:t>شرایط فرهنگی ، خانوادگی واجتماعی </a:t>
            </a:r>
          </a:p>
          <a:p>
            <a:r>
              <a:rPr lang="fa-IR" sz="2000" dirty="0" smtClean="0">
                <a:solidFill>
                  <a:srgbClr val="FFFF00"/>
                </a:solidFill>
              </a:rPr>
              <a:t>ژنتیک</a:t>
            </a:r>
          </a:p>
          <a:p>
            <a:r>
              <a:rPr lang="fa-IR" sz="2000" dirty="0" smtClean="0">
                <a:solidFill>
                  <a:srgbClr val="FFFF00"/>
                </a:solidFill>
              </a:rPr>
              <a:t>بیماری روانی و سوء مصرف مواد غالبا درکنارهم وجود دارند</a:t>
            </a:r>
          </a:p>
          <a:p>
            <a:endParaRPr lang="fa-IR" sz="2000" dirty="0" smtClean="0">
              <a:solidFill>
                <a:srgbClr val="FFFF00"/>
              </a:solidFill>
            </a:endParaRPr>
          </a:p>
          <a:p>
            <a:pPr marL="0" indent="0" algn="just">
              <a:lnSpc>
                <a:spcPct val="160000"/>
              </a:lnSpc>
              <a:buNone/>
            </a:pPr>
            <a:r>
              <a:rPr lang="fa-IR" sz="2000" dirty="0" smtClean="0">
                <a:solidFill>
                  <a:schemeClr val="bg1"/>
                </a:solidFill>
              </a:rPr>
              <a:t>سایرعوامل خطرآفرین عبارتند از:اقدام به خودکشی قبلی ،دردسترس بودن وسیله ای برای ارتکاب این عمل ،سابقه ی خانوادگی خودکشی یا وجود آسیب ضربه ای مغز است.</a:t>
            </a:r>
          </a:p>
          <a:p>
            <a:pPr marL="0" indent="0" algn="just">
              <a:lnSpc>
                <a:spcPct val="160000"/>
              </a:lnSpc>
              <a:buNone/>
            </a:pPr>
            <a:r>
              <a:rPr lang="fa-IR" sz="2000" dirty="0" smtClean="0">
                <a:solidFill>
                  <a:schemeClr val="bg1"/>
                </a:solidFill>
              </a:rPr>
              <a:t>عوامل اجتماعی واقتصادی مانند بیکاری ،فقر ،خانه به دوشی وتبعیض نیز ممکن است فکر خودکشی را موجب شود.</a:t>
            </a:r>
          </a:p>
          <a:p>
            <a:pPr marL="0" indent="0" algn="just">
              <a:lnSpc>
                <a:spcPct val="160000"/>
              </a:lnSpc>
              <a:buNone/>
            </a:pPr>
            <a:r>
              <a:rPr lang="fa-IR" sz="2000" dirty="0" smtClean="0">
                <a:solidFill>
                  <a:schemeClr val="bg1"/>
                </a:solidFill>
              </a:rPr>
              <a:t>حدود 15-40درصد مردم یادداشت خودکشی ازخود به جا می گذارند. به نظر می رسد ژنتیک در38 تا 55 % ازرفتار های خودکشی دخیل باشد.</a:t>
            </a:r>
          </a:p>
          <a:p>
            <a:pPr marL="0" indent="0" algn="just">
              <a:lnSpc>
                <a:spcPct val="160000"/>
              </a:lnSpc>
              <a:buNone/>
            </a:pPr>
            <a:r>
              <a:rPr lang="fa-IR" sz="2000" dirty="0" smtClean="0">
                <a:solidFill>
                  <a:schemeClr val="bg1"/>
                </a:solidFill>
              </a:rPr>
              <a:t>سربازان در معرض خطرخودکشی بیشتری هستند که این امرناشی از میزان بالاتر بیماری های روانی ومشکلات سلامت جسمی مربوط به جنگ است.</a:t>
            </a:r>
          </a:p>
          <a:p>
            <a:endParaRPr lang="fa-IR" sz="2000" dirty="0">
              <a:solidFill>
                <a:schemeClr val="bg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480" y="163284"/>
            <a:ext cx="4876800" cy="3214096"/>
          </a:xfrm>
          <a:prstGeom prst="rect">
            <a:avLst/>
          </a:prstGeom>
        </p:spPr>
      </p:pic>
    </p:spTree>
    <p:extLst>
      <p:ext uri="{BB962C8B-B14F-4D97-AF65-F5344CB8AC3E}">
        <p14:creationId xmlns:p14="http://schemas.microsoft.com/office/powerpoint/2010/main" val="31511756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1412" y="0"/>
            <a:ext cx="10176828" cy="6858000"/>
          </a:xfrm>
        </p:spPr>
        <p:txBody>
          <a:bodyPr>
            <a:normAutofit lnSpcReduction="10000"/>
          </a:bodyPr>
          <a:lstStyle/>
          <a:p>
            <a:r>
              <a:rPr lang="fa-IR" sz="2800" dirty="0" smtClean="0">
                <a:solidFill>
                  <a:srgbClr val="FFFF00"/>
                </a:solidFill>
              </a:rPr>
              <a:t>اختلالات روانی </a:t>
            </a:r>
          </a:p>
          <a:p>
            <a:pPr marL="0" indent="0" algn="just">
              <a:buNone/>
            </a:pPr>
            <a:r>
              <a:rPr lang="fa-IR" sz="2000" dirty="0">
                <a:solidFill>
                  <a:schemeClr val="bg1"/>
                </a:solidFill>
                <a:hlinkClick r:id="rId2" tooltip="اختلال روانی"/>
              </a:rPr>
              <a:t>اختلال روانی</a:t>
            </a:r>
            <a:r>
              <a:rPr lang="fa-IR" sz="2000" dirty="0">
                <a:solidFill>
                  <a:schemeClr val="bg1"/>
                </a:solidFill>
              </a:rPr>
              <a:t> اغلب در زمان خودکشی وجود دارد و میزان آن از ۲۷</a:t>
            </a:r>
            <a:r>
              <a:rPr lang="fa-IR" sz="2000" dirty="0" smtClean="0">
                <a:solidFill>
                  <a:schemeClr val="bg1"/>
                </a:solidFill>
              </a:rPr>
              <a:t>٪</a:t>
            </a:r>
            <a:r>
              <a:rPr lang="fa-IR" sz="2000" dirty="0">
                <a:solidFill>
                  <a:schemeClr val="bg1"/>
                </a:solidFill>
              </a:rPr>
              <a:t> تا بیش از ۹۰٪ برآورد می‌شود</a:t>
            </a:r>
            <a:r>
              <a:rPr lang="fa-IR" sz="2000" dirty="0" smtClean="0">
                <a:solidFill>
                  <a:schemeClr val="bg1"/>
                </a:solidFill>
              </a:rPr>
              <a:t>.</a:t>
            </a:r>
            <a:r>
              <a:rPr lang="fa-IR" sz="2000" baseline="30000" dirty="0" smtClean="0">
                <a:solidFill>
                  <a:schemeClr val="bg1"/>
                </a:solidFill>
              </a:rPr>
              <a:t> </a:t>
            </a:r>
            <a:r>
              <a:rPr lang="fa-IR" sz="2000" dirty="0" smtClean="0">
                <a:solidFill>
                  <a:schemeClr val="bg1"/>
                </a:solidFill>
              </a:rPr>
              <a:t>در </a:t>
            </a:r>
            <a:r>
              <a:rPr lang="fa-IR" sz="2000" dirty="0">
                <a:solidFill>
                  <a:schemeClr val="bg1"/>
                </a:solidFill>
              </a:rPr>
              <a:t>بین کسانی </a:t>
            </a:r>
            <a:endParaRPr lang="fa-IR" sz="2000" dirty="0" smtClean="0">
              <a:solidFill>
                <a:schemeClr val="bg1"/>
              </a:solidFill>
            </a:endParaRPr>
          </a:p>
          <a:p>
            <a:pPr marL="0" indent="0" algn="just">
              <a:buNone/>
            </a:pPr>
            <a:r>
              <a:rPr lang="fa-IR" sz="2000" dirty="0" smtClean="0">
                <a:solidFill>
                  <a:schemeClr val="bg1"/>
                </a:solidFill>
              </a:rPr>
              <a:t>که </a:t>
            </a:r>
            <a:r>
              <a:rPr lang="fa-IR" sz="2000" dirty="0">
                <a:solidFill>
                  <a:schemeClr val="bg1"/>
                </a:solidFill>
              </a:rPr>
              <a:t>در واحد روانی بستری شده‌اند، خطر خودکشی موفق در طول زندگی در حدود ۶/۸٪ است</a:t>
            </a:r>
            <a:r>
              <a:rPr lang="fa-IR" sz="2000" dirty="0" smtClean="0">
                <a:solidFill>
                  <a:schemeClr val="bg1"/>
                </a:solidFill>
              </a:rPr>
              <a:t>.</a:t>
            </a:r>
            <a:r>
              <a:rPr lang="fa-IR" sz="2000" dirty="0">
                <a:solidFill>
                  <a:schemeClr val="bg1"/>
                </a:solidFill>
              </a:rPr>
              <a:t> نیمی از تمام افرادی که </a:t>
            </a:r>
            <a:endParaRPr lang="fa-IR" sz="2000" dirty="0" smtClean="0">
              <a:solidFill>
                <a:schemeClr val="bg1"/>
              </a:solidFill>
            </a:endParaRPr>
          </a:p>
          <a:p>
            <a:pPr marL="0" indent="0" algn="just">
              <a:buNone/>
            </a:pPr>
            <a:r>
              <a:rPr lang="fa-IR" sz="2000" dirty="0" smtClean="0">
                <a:solidFill>
                  <a:schemeClr val="bg1"/>
                </a:solidFill>
              </a:rPr>
              <a:t>در </a:t>
            </a:r>
            <a:r>
              <a:rPr lang="fa-IR" sz="2000" dirty="0">
                <a:solidFill>
                  <a:schemeClr val="bg1"/>
                </a:solidFill>
              </a:rPr>
              <a:t>اثر خودکشی جان خود را از دست می‌دهند ممکن است دچار </a:t>
            </a:r>
            <a:r>
              <a:rPr lang="fa-IR" sz="2000" dirty="0">
                <a:solidFill>
                  <a:schemeClr val="bg1"/>
                </a:solidFill>
                <a:hlinkClick r:id="rId3" tooltip="اختلال افسردگی شدید"/>
              </a:rPr>
              <a:t>اختلال افسردگی شدید</a:t>
            </a:r>
            <a:r>
              <a:rPr lang="fa-IR" sz="2000" dirty="0">
                <a:solidFill>
                  <a:schemeClr val="bg1"/>
                </a:solidFill>
              </a:rPr>
              <a:t> باشند؛ داشتن این بیماری یا </a:t>
            </a:r>
            <a:endParaRPr lang="fa-IR" sz="2000" dirty="0" smtClean="0">
              <a:solidFill>
                <a:schemeClr val="bg1"/>
              </a:solidFill>
            </a:endParaRPr>
          </a:p>
          <a:p>
            <a:pPr marL="0" indent="0" algn="just">
              <a:buNone/>
            </a:pPr>
            <a:r>
              <a:rPr lang="fa-IR" sz="2000" dirty="0" smtClean="0">
                <a:solidFill>
                  <a:schemeClr val="bg1"/>
                </a:solidFill>
              </a:rPr>
              <a:t>یک</a:t>
            </a:r>
            <a:r>
              <a:rPr lang="fa-IR" sz="2000" dirty="0">
                <a:solidFill>
                  <a:schemeClr val="bg1"/>
                </a:solidFill>
              </a:rPr>
              <a:t> </a:t>
            </a:r>
            <a:r>
              <a:rPr lang="fa-IR" sz="2000" dirty="0">
                <a:solidFill>
                  <a:srgbClr val="FF0000"/>
                </a:solidFill>
                <a:hlinkClick r:id="rId4" tooltip="اختلال خلقی"/>
              </a:rPr>
              <a:t>اختلال خلقی</a:t>
            </a:r>
            <a:r>
              <a:rPr lang="fa-IR" sz="2000" dirty="0">
                <a:solidFill>
                  <a:schemeClr val="bg1"/>
                </a:solidFill>
              </a:rPr>
              <a:t> دیگر مانند </a:t>
            </a:r>
            <a:r>
              <a:rPr lang="fa-IR" sz="2000" dirty="0">
                <a:solidFill>
                  <a:schemeClr val="bg1"/>
                </a:solidFill>
                <a:hlinkClick r:id="rId5" tooltip="اختلال دوقطبی"/>
              </a:rPr>
              <a:t>اختلال دوقطبی</a:t>
            </a:r>
            <a:r>
              <a:rPr lang="fa-IR" sz="2000" dirty="0">
                <a:solidFill>
                  <a:schemeClr val="bg1"/>
                </a:solidFill>
              </a:rPr>
              <a:t> خطر خودکشی را ۲۰ برابر افزایش می‌دهد. </a:t>
            </a:r>
            <a:r>
              <a:rPr lang="fa-IR" sz="2000" dirty="0" smtClean="0">
                <a:solidFill>
                  <a:schemeClr val="bg1"/>
                </a:solidFill>
              </a:rPr>
              <a:t>.</a:t>
            </a:r>
            <a:r>
              <a:rPr lang="fa-IR" sz="2000" baseline="30000" dirty="0" smtClean="0">
                <a:solidFill>
                  <a:schemeClr val="bg1"/>
                </a:solidFill>
              </a:rPr>
              <a:t> </a:t>
            </a:r>
            <a:r>
              <a:rPr lang="fa-IR" sz="2000" dirty="0" smtClean="0">
                <a:solidFill>
                  <a:schemeClr val="bg1"/>
                </a:solidFill>
              </a:rPr>
              <a:t>سایر </a:t>
            </a:r>
            <a:r>
              <a:rPr lang="fa-IR" sz="2000" dirty="0">
                <a:solidFill>
                  <a:schemeClr val="bg1"/>
                </a:solidFill>
              </a:rPr>
              <a:t>بیماری‌های دخیل در </a:t>
            </a:r>
            <a:endParaRPr lang="fa-IR" sz="2000" dirty="0" smtClean="0">
              <a:solidFill>
                <a:schemeClr val="bg1"/>
              </a:solidFill>
            </a:endParaRPr>
          </a:p>
          <a:p>
            <a:pPr marL="0" indent="0" algn="just">
              <a:buNone/>
            </a:pPr>
            <a:r>
              <a:rPr lang="fa-IR" sz="2000" dirty="0" smtClean="0">
                <a:solidFill>
                  <a:schemeClr val="bg1"/>
                </a:solidFill>
              </a:rPr>
              <a:t>این </a:t>
            </a:r>
            <a:r>
              <a:rPr lang="fa-IR" sz="2000" dirty="0">
                <a:solidFill>
                  <a:schemeClr val="bg1"/>
                </a:solidFill>
              </a:rPr>
              <a:t>وضع عبارتند از </a:t>
            </a:r>
            <a:r>
              <a:rPr lang="fa-IR" sz="2000" dirty="0">
                <a:solidFill>
                  <a:schemeClr val="bg1"/>
                </a:solidFill>
                <a:hlinkClick r:id="rId6" tooltip="اسکیزوفرنی"/>
              </a:rPr>
              <a:t>اسکیزوفرنی</a:t>
            </a:r>
            <a:r>
              <a:rPr lang="fa-IR" sz="2000" dirty="0">
                <a:solidFill>
                  <a:schemeClr val="bg1"/>
                </a:solidFill>
              </a:rPr>
              <a:t> (۱۴٪)، </a:t>
            </a:r>
            <a:r>
              <a:rPr lang="fa-IR" sz="2000" dirty="0">
                <a:solidFill>
                  <a:schemeClr val="bg1"/>
                </a:solidFill>
                <a:hlinkClick r:id="rId7" tooltip="اختلال شخصیت"/>
              </a:rPr>
              <a:t>اختلال شخصیت</a:t>
            </a:r>
            <a:r>
              <a:rPr lang="fa-IR" sz="2000" dirty="0">
                <a:solidFill>
                  <a:schemeClr val="bg1"/>
                </a:solidFill>
              </a:rPr>
              <a:t> (۱۴</a:t>
            </a:r>
            <a:r>
              <a:rPr lang="fa-IR" sz="2000" dirty="0" smtClean="0">
                <a:solidFill>
                  <a:schemeClr val="bg1"/>
                </a:solidFill>
              </a:rPr>
              <a:t>٪)،</a:t>
            </a:r>
            <a:r>
              <a:rPr lang="fa-IR" sz="2000" dirty="0">
                <a:solidFill>
                  <a:schemeClr val="bg1"/>
                </a:solidFill>
              </a:rPr>
              <a:t> </a:t>
            </a:r>
            <a:r>
              <a:rPr lang="fa-IR" sz="2000" dirty="0">
                <a:solidFill>
                  <a:schemeClr val="bg1"/>
                </a:solidFill>
                <a:hlinkClick r:id="rId5" tooltip="اختلال دوقطبی"/>
              </a:rPr>
              <a:t>اختلال دوقطبی</a:t>
            </a:r>
            <a:r>
              <a:rPr lang="fa-IR" sz="2000" dirty="0" smtClean="0">
                <a:solidFill>
                  <a:schemeClr val="bg1"/>
                </a:solidFill>
              </a:rPr>
              <a:t>،</a:t>
            </a:r>
            <a:r>
              <a:rPr lang="fa-IR" sz="2000" baseline="30000" dirty="0" smtClean="0">
                <a:solidFill>
                  <a:schemeClr val="bg1"/>
                </a:solidFill>
              </a:rPr>
              <a:t> </a:t>
            </a:r>
            <a:r>
              <a:rPr lang="fa-IR" sz="2000" dirty="0">
                <a:solidFill>
                  <a:schemeClr val="bg1"/>
                </a:solidFill>
              </a:rPr>
              <a:t> و </a:t>
            </a:r>
            <a:r>
              <a:rPr lang="fa-IR" sz="2000" dirty="0">
                <a:solidFill>
                  <a:schemeClr val="bg1"/>
                </a:solidFill>
                <a:hlinkClick r:id="rId8" tooltip="اختلال استرس پس از سانحه"/>
              </a:rPr>
              <a:t>اختلال استرس پس </a:t>
            </a:r>
            <a:r>
              <a:rPr lang="fa-IR" sz="2000" dirty="0" smtClean="0">
                <a:solidFill>
                  <a:schemeClr val="bg1"/>
                </a:solidFill>
                <a:hlinkClick r:id="rId8" tooltip="اختلال استرس پس از سانحه"/>
              </a:rPr>
              <a:t>از</a:t>
            </a:r>
          </a:p>
          <a:p>
            <a:pPr marL="0" indent="0" algn="just">
              <a:buNone/>
            </a:pPr>
            <a:r>
              <a:rPr lang="fa-IR" sz="2000" dirty="0" smtClean="0">
                <a:solidFill>
                  <a:schemeClr val="bg1"/>
                </a:solidFill>
                <a:hlinkClick r:id="rId8" tooltip="اختلال استرس پس از سانحه"/>
              </a:rPr>
              <a:t> </a:t>
            </a:r>
            <a:r>
              <a:rPr lang="fa-IR" sz="2000" dirty="0">
                <a:solidFill>
                  <a:schemeClr val="bg1"/>
                </a:solidFill>
                <a:hlinkClick r:id="rId8" tooltip="اختلال استرس پس از سانحه"/>
              </a:rPr>
              <a:t>سانحه</a:t>
            </a:r>
            <a:r>
              <a:rPr lang="fa-IR" sz="2000" dirty="0" smtClean="0">
                <a:solidFill>
                  <a:schemeClr val="bg1"/>
                </a:solidFill>
              </a:rPr>
              <a:t>.</a:t>
            </a:r>
            <a:r>
              <a:rPr lang="fa-IR" sz="2000" baseline="30000" dirty="0" smtClean="0">
                <a:solidFill>
                  <a:schemeClr val="bg1"/>
                </a:solidFill>
              </a:rPr>
              <a:t> </a:t>
            </a:r>
            <a:r>
              <a:rPr lang="fa-IR" sz="2000" dirty="0" smtClean="0">
                <a:solidFill>
                  <a:schemeClr val="bg1"/>
                </a:solidFill>
              </a:rPr>
              <a:t>حدود </a:t>
            </a:r>
            <a:r>
              <a:rPr lang="fa-IR" sz="2000" dirty="0">
                <a:solidFill>
                  <a:schemeClr val="bg1"/>
                </a:solidFill>
              </a:rPr>
              <a:t>۵٪ از افراد مبتلا به </a:t>
            </a:r>
            <a:r>
              <a:rPr lang="fa-IR" sz="2000" dirty="0">
                <a:solidFill>
                  <a:schemeClr val="bg1"/>
                </a:solidFill>
                <a:hlinkClick r:id="rId6" tooltip="اسکیزوفرنی"/>
              </a:rPr>
              <a:t>اسکیزوفرنی</a:t>
            </a:r>
            <a:r>
              <a:rPr lang="fa-IR" sz="2000" dirty="0">
                <a:solidFill>
                  <a:schemeClr val="bg1"/>
                </a:solidFill>
              </a:rPr>
              <a:t> در اثر خودکشی می‌میرند</a:t>
            </a:r>
            <a:r>
              <a:rPr lang="fa-IR" sz="2000" dirty="0" smtClean="0">
                <a:solidFill>
                  <a:schemeClr val="bg1"/>
                </a:solidFill>
              </a:rPr>
              <a:t>.</a:t>
            </a:r>
            <a:r>
              <a:rPr lang="fa-IR" sz="2000" baseline="30000" dirty="0" smtClean="0">
                <a:solidFill>
                  <a:schemeClr val="bg1"/>
                </a:solidFill>
              </a:rPr>
              <a:t> </a:t>
            </a:r>
            <a:r>
              <a:rPr lang="fa-IR" sz="2000" dirty="0" smtClean="0">
                <a:solidFill>
                  <a:schemeClr val="bg1"/>
                </a:solidFill>
                <a:hlinkClick r:id="rId9" tooltip="اختلال خوردن"/>
              </a:rPr>
              <a:t>اختلال </a:t>
            </a:r>
            <a:r>
              <a:rPr lang="fa-IR" sz="2000" dirty="0">
                <a:solidFill>
                  <a:schemeClr val="bg1"/>
                </a:solidFill>
                <a:hlinkClick r:id="rId9" tooltip="اختلال خوردن"/>
              </a:rPr>
              <a:t>خوردن</a:t>
            </a:r>
            <a:r>
              <a:rPr lang="fa-IR" sz="2000" dirty="0">
                <a:solidFill>
                  <a:schemeClr val="bg1"/>
                </a:solidFill>
              </a:rPr>
              <a:t> نیز از جمله </a:t>
            </a:r>
            <a:r>
              <a:rPr lang="fa-IR" sz="2000" dirty="0" smtClean="0">
                <a:solidFill>
                  <a:schemeClr val="bg1"/>
                </a:solidFill>
              </a:rPr>
              <a:t>بیماری‌های</a:t>
            </a:r>
          </a:p>
          <a:p>
            <a:pPr marL="0" indent="0" algn="just">
              <a:buNone/>
            </a:pPr>
            <a:r>
              <a:rPr lang="fa-IR" sz="2000" dirty="0" smtClean="0">
                <a:solidFill>
                  <a:schemeClr val="bg1"/>
                </a:solidFill>
              </a:rPr>
              <a:t> </a:t>
            </a:r>
            <a:r>
              <a:rPr lang="fa-IR" sz="2000" dirty="0">
                <a:solidFill>
                  <a:schemeClr val="bg1"/>
                </a:solidFill>
              </a:rPr>
              <a:t>دارای خطر بالا است</a:t>
            </a:r>
            <a:r>
              <a:rPr lang="fa-IR" sz="2000" dirty="0" smtClean="0">
                <a:solidFill>
                  <a:schemeClr val="bg1"/>
                </a:solidFill>
              </a:rPr>
              <a:t>.</a:t>
            </a:r>
            <a:r>
              <a:rPr lang="fa-IR" sz="2000" dirty="0">
                <a:solidFill>
                  <a:schemeClr val="bg1"/>
                </a:solidFill>
              </a:rPr>
              <a:t> سابقه اقدام به خودکشی قبلی مهم‌ترین عامل پیش‌بینی انجام موفقیت‌آمیز خودکشی است</a:t>
            </a:r>
            <a:r>
              <a:rPr lang="fa-IR" sz="2000" dirty="0" smtClean="0">
                <a:solidFill>
                  <a:schemeClr val="bg1"/>
                </a:solidFill>
              </a:rPr>
              <a:t>.</a:t>
            </a:r>
            <a:r>
              <a:rPr lang="fa-IR" sz="2000" dirty="0">
                <a:solidFill>
                  <a:schemeClr val="bg1"/>
                </a:solidFill>
              </a:rPr>
              <a:t> حدود </a:t>
            </a:r>
            <a:r>
              <a:rPr lang="fa-IR" sz="2000" dirty="0" smtClean="0">
                <a:solidFill>
                  <a:schemeClr val="bg1"/>
                </a:solidFill>
              </a:rPr>
              <a:t>۲۰</a:t>
            </a:r>
          </a:p>
          <a:p>
            <a:pPr marL="0" indent="0" algn="just">
              <a:buNone/>
            </a:pPr>
            <a:r>
              <a:rPr lang="fa-IR" sz="2000" dirty="0" smtClean="0">
                <a:solidFill>
                  <a:schemeClr val="bg1"/>
                </a:solidFill>
              </a:rPr>
              <a:t> </a:t>
            </a:r>
            <a:r>
              <a:rPr lang="fa-IR" sz="2000" dirty="0">
                <a:solidFill>
                  <a:schemeClr val="bg1"/>
                </a:solidFill>
              </a:rPr>
              <a:t>درصد از خودکشی‌ها با سابقه قبلی همراه بوده‌است و از بین کسانی که خودکشی کرده‌اند ۱٪ ظرف یک سال در </a:t>
            </a:r>
            <a:endParaRPr lang="fa-IR" sz="2000" dirty="0" smtClean="0">
              <a:solidFill>
                <a:schemeClr val="bg1"/>
              </a:solidFill>
            </a:endParaRPr>
          </a:p>
          <a:p>
            <a:pPr marL="0" indent="0" algn="just">
              <a:buNone/>
            </a:pPr>
            <a:r>
              <a:rPr lang="fa-IR" sz="2000" dirty="0" smtClean="0">
                <a:solidFill>
                  <a:schemeClr val="bg1"/>
                </a:solidFill>
              </a:rPr>
              <a:t>خودکشی </a:t>
            </a:r>
            <a:r>
              <a:rPr lang="fa-IR" sz="2000" dirty="0">
                <a:solidFill>
                  <a:schemeClr val="bg1"/>
                </a:solidFill>
              </a:rPr>
              <a:t>خود موفق </a:t>
            </a:r>
            <a:r>
              <a:rPr lang="fa-IR" sz="2000" dirty="0" smtClean="0">
                <a:solidFill>
                  <a:schemeClr val="bg1"/>
                </a:solidFill>
              </a:rPr>
              <a:t>هستند و </a:t>
            </a:r>
            <a:r>
              <a:rPr lang="fa-IR" sz="2000" dirty="0">
                <a:solidFill>
                  <a:schemeClr val="bg1"/>
                </a:solidFill>
              </a:rPr>
              <a:t>بیش از ۵٪ پس از ۱۰ سال خودکشی می‌کنند</a:t>
            </a:r>
            <a:r>
              <a:rPr lang="fa-IR" sz="2000" dirty="0" smtClean="0">
                <a:solidFill>
                  <a:schemeClr val="bg1"/>
                </a:solidFill>
              </a:rPr>
              <a:t>.</a:t>
            </a:r>
            <a:r>
              <a:rPr lang="fa-IR" sz="2000" baseline="30000" dirty="0" smtClean="0">
                <a:solidFill>
                  <a:schemeClr val="bg1"/>
                </a:solidFill>
              </a:rPr>
              <a:t> </a:t>
            </a:r>
            <a:r>
              <a:rPr lang="fa-IR" sz="2000" dirty="0" smtClean="0">
                <a:solidFill>
                  <a:schemeClr val="bg1"/>
                </a:solidFill>
              </a:rPr>
              <a:t>گرچه </a:t>
            </a:r>
            <a:r>
              <a:rPr lang="fa-IR" sz="2000" dirty="0">
                <a:solidFill>
                  <a:schemeClr val="bg1"/>
                </a:solidFill>
              </a:rPr>
              <a:t>اقدام به </a:t>
            </a:r>
            <a:r>
              <a:rPr lang="fa-IR" sz="2000" dirty="0">
                <a:solidFill>
                  <a:schemeClr val="bg1"/>
                </a:solidFill>
                <a:hlinkClick r:id="rId10" tooltip="خودآزاری"/>
              </a:rPr>
              <a:t>خودآزاری</a:t>
            </a:r>
            <a:r>
              <a:rPr lang="fa-IR" sz="2000" dirty="0">
                <a:solidFill>
                  <a:schemeClr val="bg1"/>
                </a:solidFill>
              </a:rPr>
              <a:t> اقدام به خودکشی </a:t>
            </a:r>
            <a:endParaRPr lang="fa-IR" sz="2000" dirty="0" smtClean="0">
              <a:solidFill>
                <a:schemeClr val="bg1"/>
              </a:solidFill>
            </a:endParaRPr>
          </a:p>
          <a:p>
            <a:pPr marL="0" indent="0" algn="just">
              <a:buNone/>
            </a:pPr>
            <a:r>
              <a:rPr lang="fa-IR" sz="2000" dirty="0" smtClean="0">
                <a:solidFill>
                  <a:schemeClr val="bg1"/>
                </a:solidFill>
              </a:rPr>
              <a:t>تلقی </a:t>
            </a:r>
            <a:r>
              <a:rPr lang="fa-IR" sz="2000" dirty="0">
                <a:solidFill>
                  <a:schemeClr val="bg1"/>
                </a:solidFill>
              </a:rPr>
              <a:t>نمی‌شود، وجود رفتار آسیب رساندن به خود با افزایش خطر اقدام به خودکشی مربوط است</a:t>
            </a:r>
            <a:r>
              <a:rPr lang="fa-IR" sz="2000" dirty="0" smtClean="0">
                <a:solidFill>
                  <a:schemeClr val="bg1"/>
                </a:solidFill>
              </a:rPr>
              <a:t>.</a:t>
            </a:r>
            <a:r>
              <a:rPr lang="fa-IR" sz="2000" baseline="30000" dirty="0" smtClean="0">
                <a:solidFill>
                  <a:schemeClr val="bg1"/>
                </a:solidFill>
              </a:rPr>
              <a:t> </a:t>
            </a:r>
            <a:r>
              <a:rPr lang="fa-IR" sz="2000" dirty="0" smtClean="0">
                <a:solidFill>
                  <a:schemeClr val="bg1"/>
                </a:solidFill>
              </a:rPr>
              <a:t>در </a:t>
            </a:r>
            <a:r>
              <a:rPr lang="fa-IR" sz="2000" dirty="0">
                <a:solidFill>
                  <a:schemeClr val="bg1"/>
                </a:solidFill>
              </a:rPr>
              <a:t>حدود ۸۰٪ </a:t>
            </a:r>
            <a:endParaRPr lang="fa-IR" sz="2000" dirty="0" smtClean="0">
              <a:solidFill>
                <a:schemeClr val="bg1"/>
              </a:solidFill>
            </a:endParaRPr>
          </a:p>
          <a:p>
            <a:pPr marL="0" indent="0" algn="just">
              <a:buNone/>
            </a:pPr>
            <a:r>
              <a:rPr lang="fa-IR" sz="2000" dirty="0" smtClean="0">
                <a:solidFill>
                  <a:schemeClr val="bg1"/>
                </a:solidFill>
              </a:rPr>
              <a:t>خودکشی‌های </a:t>
            </a:r>
            <a:r>
              <a:rPr lang="fa-IR" sz="2000" dirty="0">
                <a:solidFill>
                  <a:schemeClr val="bg1"/>
                </a:solidFill>
              </a:rPr>
              <a:t>موفق، فرد ظرف یک سال قبل از مرگ خود به پزشک مراجعه </a:t>
            </a:r>
            <a:r>
              <a:rPr lang="fa-IR" sz="2000" dirty="0" smtClean="0">
                <a:solidFill>
                  <a:schemeClr val="bg1"/>
                </a:solidFill>
              </a:rPr>
              <a:t>کرده‌است،</a:t>
            </a:r>
            <a:r>
              <a:rPr lang="fa-IR" sz="2000" dirty="0">
                <a:solidFill>
                  <a:schemeClr val="bg1"/>
                </a:solidFill>
              </a:rPr>
              <a:t> </a:t>
            </a:r>
            <a:r>
              <a:rPr lang="fa-IR" sz="2000" dirty="0" smtClean="0">
                <a:solidFill>
                  <a:schemeClr val="bg1"/>
                </a:solidFill>
              </a:rPr>
              <a:t>و </a:t>
            </a:r>
            <a:r>
              <a:rPr lang="fa-IR" sz="2000" dirty="0">
                <a:solidFill>
                  <a:schemeClr val="bg1"/>
                </a:solidFill>
              </a:rPr>
              <a:t>در ۴۵٪ موارد، افراد در </a:t>
            </a:r>
            <a:endParaRPr lang="fa-IR" sz="2000" dirty="0" smtClean="0">
              <a:solidFill>
                <a:schemeClr val="bg1"/>
              </a:solidFill>
            </a:endParaRPr>
          </a:p>
          <a:p>
            <a:pPr marL="0" indent="0" algn="just">
              <a:buNone/>
            </a:pPr>
            <a:r>
              <a:rPr lang="fa-IR" sz="2000" dirty="0" smtClean="0">
                <a:solidFill>
                  <a:schemeClr val="bg1"/>
                </a:solidFill>
              </a:rPr>
              <a:t>یک </a:t>
            </a:r>
            <a:r>
              <a:rPr lang="fa-IR" sz="2000" dirty="0">
                <a:solidFill>
                  <a:schemeClr val="bg1"/>
                </a:solidFill>
              </a:rPr>
              <a:t>ماه قبل چنین کاری را انجام داده‌اند</a:t>
            </a:r>
            <a:r>
              <a:rPr lang="fa-IR" sz="2000" dirty="0" smtClean="0">
                <a:solidFill>
                  <a:schemeClr val="bg1"/>
                </a:solidFill>
              </a:rPr>
              <a:t>.</a:t>
            </a:r>
            <a:r>
              <a:rPr lang="fa-IR" sz="2000" baseline="30000" dirty="0" smtClean="0">
                <a:solidFill>
                  <a:schemeClr val="bg1"/>
                </a:solidFill>
              </a:rPr>
              <a:t> </a:t>
            </a:r>
            <a:r>
              <a:rPr lang="fa-IR" sz="2000" dirty="0" smtClean="0">
                <a:solidFill>
                  <a:schemeClr val="bg1"/>
                </a:solidFill>
              </a:rPr>
              <a:t>حدود </a:t>
            </a:r>
            <a:r>
              <a:rPr lang="fa-IR" sz="2000" dirty="0">
                <a:solidFill>
                  <a:schemeClr val="bg1"/>
                </a:solidFill>
              </a:rPr>
              <a:t>۲۵–۴۰٪ کسانی که خودکشی موفقی داشته‌اند در سال قبل با مراکز </a:t>
            </a:r>
            <a:endParaRPr lang="fa-IR" sz="2000" dirty="0" smtClean="0">
              <a:solidFill>
                <a:schemeClr val="bg1"/>
              </a:solidFill>
            </a:endParaRPr>
          </a:p>
          <a:p>
            <a:pPr marL="0" indent="0" algn="just">
              <a:buNone/>
            </a:pPr>
            <a:r>
              <a:rPr lang="fa-IR" sz="2000" dirty="0" smtClean="0">
                <a:solidFill>
                  <a:schemeClr val="bg1"/>
                </a:solidFill>
              </a:rPr>
              <a:t>خدمات</a:t>
            </a:r>
            <a:r>
              <a:rPr lang="fa-IR" sz="2000" dirty="0">
                <a:solidFill>
                  <a:schemeClr val="bg1"/>
                </a:solidFill>
              </a:rPr>
              <a:t> </a:t>
            </a:r>
            <a:r>
              <a:rPr lang="fa-IR" sz="2000" dirty="0">
                <a:solidFill>
                  <a:schemeClr val="bg1"/>
                </a:solidFill>
                <a:hlinkClick r:id="rId11" tooltip="بهداشت روان"/>
              </a:rPr>
              <a:t>بهداشت روان</a:t>
            </a:r>
            <a:r>
              <a:rPr lang="fa-IR" sz="2000" dirty="0">
                <a:solidFill>
                  <a:schemeClr val="bg1"/>
                </a:solidFill>
              </a:rPr>
              <a:t> تماس گرفته‌اند.</a:t>
            </a:r>
          </a:p>
        </p:txBody>
      </p:sp>
    </p:spTree>
    <p:extLst>
      <p:ext uri="{BB962C8B-B14F-4D97-AF65-F5344CB8AC3E}">
        <p14:creationId xmlns:p14="http://schemas.microsoft.com/office/powerpoint/2010/main" val="3514481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61732" y="0"/>
            <a:ext cx="10217468" cy="6858000"/>
          </a:xfrm>
        </p:spPr>
        <p:txBody>
          <a:bodyPr>
            <a:normAutofit fontScale="77500" lnSpcReduction="20000"/>
          </a:bodyPr>
          <a:lstStyle/>
          <a:p>
            <a:r>
              <a:rPr lang="fa-IR" sz="3600" dirty="0" smtClean="0">
                <a:solidFill>
                  <a:srgbClr val="FFFF00"/>
                </a:solidFill>
              </a:rPr>
              <a:t>مصرف مواد</a:t>
            </a:r>
          </a:p>
          <a:p>
            <a:pPr marL="0" indent="0" algn="just">
              <a:buNone/>
            </a:pPr>
            <a:r>
              <a:rPr lang="fa-IR" sz="2600" dirty="0" smtClean="0">
                <a:solidFill>
                  <a:schemeClr val="bg1"/>
                </a:solidFill>
              </a:rPr>
              <a:t>سوء مصرف مواد </a:t>
            </a:r>
            <a:r>
              <a:rPr lang="fa-IR" sz="2600" dirty="0" smtClean="0">
                <a:solidFill>
                  <a:srgbClr val="FFFF00"/>
                </a:solidFill>
              </a:rPr>
              <a:t>دومین عامل خطرآفرین </a:t>
            </a:r>
            <a:r>
              <a:rPr lang="fa-IR" sz="2600" dirty="0" smtClean="0">
                <a:solidFill>
                  <a:schemeClr val="bg1"/>
                </a:solidFill>
              </a:rPr>
              <a:t>خودکشی پس از افسردگی شدید واختلال دوقطبی است. هم سوء مصرف </a:t>
            </a:r>
          </a:p>
          <a:p>
            <a:pPr marL="0" indent="0" algn="just">
              <a:buNone/>
            </a:pPr>
            <a:r>
              <a:rPr lang="fa-IR" sz="2600" dirty="0" smtClean="0">
                <a:solidFill>
                  <a:schemeClr val="bg1"/>
                </a:solidFill>
              </a:rPr>
              <a:t>مزمن مواد وهم مسمومیت حاد در این کار دخیل است .درصورتی که این وضع با غم و اندوه شخصی همراه  باشد میزان</a:t>
            </a:r>
          </a:p>
          <a:p>
            <a:pPr marL="0" indent="0" algn="just">
              <a:buNone/>
            </a:pPr>
            <a:r>
              <a:rPr lang="fa-IR" sz="2600" dirty="0" smtClean="0">
                <a:solidFill>
                  <a:schemeClr val="bg1"/>
                </a:solidFill>
              </a:rPr>
              <a:t> خطر بیشتر افزایش می یابد.</a:t>
            </a:r>
          </a:p>
          <a:p>
            <a:pPr marL="0" indent="0" algn="just">
              <a:buNone/>
            </a:pPr>
            <a:r>
              <a:rPr lang="fa-IR" sz="2600" dirty="0" smtClean="0">
                <a:solidFill>
                  <a:schemeClr val="bg1"/>
                </a:solidFill>
              </a:rPr>
              <a:t>اکثر مردم زمانی که اقدام به خودکشی میکنند تحت تاثیر داروهای آرام بخش – خواب آور (مانند بنزودیازپین ها)هستند و</a:t>
            </a:r>
          </a:p>
          <a:p>
            <a:pPr marL="0" indent="0" algn="just">
              <a:buNone/>
            </a:pPr>
            <a:r>
              <a:rPr lang="fa-IR" sz="2600" dirty="0" smtClean="0">
                <a:solidFill>
                  <a:schemeClr val="bg1"/>
                </a:solidFill>
              </a:rPr>
              <a:t>اعتیاد به الکل در15تا 61 درصد ازموارد وجود دارد.</a:t>
            </a:r>
          </a:p>
          <a:p>
            <a:pPr marL="0" indent="0" algn="just">
              <a:buNone/>
            </a:pPr>
            <a:r>
              <a:rPr lang="fa-IR" sz="2600" dirty="0" smtClean="0">
                <a:solidFill>
                  <a:schemeClr val="bg1"/>
                </a:solidFill>
              </a:rPr>
              <a:t>به طور کلی کشورهایی که میزان بالاتری از مصرف الکل وتعداد بیشتر کافه های مربوط به این کار هستند،میزان </a:t>
            </a:r>
          </a:p>
          <a:p>
            <a:pPr marL="0" indent="0" algn="just">
              <a:buNone/>
            </a:pPr>
            <a:r>
              <a:rPr lang="fa-IR" sz="2600" dirty="0" smtClean="0">
                <a:solidFill>
                  <a:schemeClr val="bg1"/>
                </a:solidFill>
              </a:rPr>
              <a:t>خودکشی بالاتری دارند.</a:t>
            </a:r>
          </a:p>
          <a:p>
            <a:pPr marL="0" indent="0" algn="just">
              <a:buNone/>
            </a:pPr>
            <a:r>
              <a:rPr lang="fa-IR" sz="2600" dirty="0" smtClean="0">
                <a:solidFill>
                  <a:schemeClr val="bg1"/>
                </a:solidFill>
              </a:rPr>
              <a:t>حدود 2/2 تا 4/3 درصد کسانی که به خاطراعتیاد به الکل مورد درمان قرار گرفته اند در ادامه زندگی خود دراثر</a:t>
            </a:r>
          </a:p>
          <a:p>
            <a:pPr marL="0" indent="0" algn="just">
              <a:buNone/>
            </a:pPr>
            <a:r>
              <a:rPr lang="fa-IR" sz="2600" dirty="0" smtClean="0">
                <a:solidFill>
                  <a:schemeClr val="bg1"/>
                </a:solidFill>
              </a:rPr>
              <a:t> خودکشی درگذشته اند .(افراد الکلی که اقدام به خودکشی می کنند معمولا مرد ومیانسال بوده ودرگذشته تلاش کرده اند </a:t>
            </a:r>
          </a:p>
          <a:p>
            <a:pPr marL="0" indent="0" algn="just">
              <a:buNone/>
            </a:pPr>
            <a:r>
              <a:rPr lang="fa-IR" sz="2600" dirty="0" smtClean="0">
                <a:solidFill>
                  <a:schemeClr val="bg1"/>
                </a:solidFill>
              </a:rPr>
              <a:t>خودکشی نمایند.)</a:t>
            </a:r>
          </a:p>
          <a:p>
            <a:pPr marL="0" indent="0" algn="just">
              <a:buNone/>
            </a:pPr>
            <a:r>
              <a:rPr lang="fa-IR" sz="2600" dirty="0" smtClean="0">
                <a:solidFill>
                  <a:schemeClr val="bg1"/>
                </a:solidFill>
              </a:rPr>
              <a:t>سوء مصرف </a:t>
            </a:r>
            <a:r>
              <a:rPr lang="fa-IR" sz="2600" dirty="0" smtClean="0">
                <a:solidFill>
                  <a:srgbClr val="FFFF00"/>
                </a:solidFill>
              </a:rPr>
              <a:t>کوکائین ومتامفتامین </a:t>
            </a:r>
            <a:r>
              <a:rPr lang="fa-IR" sz="2600" dirty="0" smtClean="0">
                <a:solidFill>
                  <a:schemeClr val="bg1"/>
                </a:solidFill>
              </a:rPr>
              <a:t>همبستگی بالایی با خودکشی دارد .در بین کسانی که از کوکائین استفاده می کنند </a:t>
            </a:r>
          </a:p>
          <a:p>
            <a:pPr marL="0" indent="0" algn="just">
              <a:buNone/>
            </a:pPr>
            <a:r>
              <a:rPr lang="fa-IR" sz="2600" dirty="0" smtClean="0">
                <a:solidFill>
                  <a:schemeClr val="bg1"/>
                </a:solidFill>
              </a:rPr>
              <a:t>بیشترین خطر در مرحله ترک است .کسانی که از مواد استنشاقی استفاده می کنند نیز در معرض خطر قابل توجهی بوده </a:t>
            </a:r>
          </a:p>
          <a:p>
            <a:pPr marL="0" indent="0" algn="just">
              <a:buNone/>
            </a:pPr>
            <a:r>
              <a:rPr lang="fa-IR" sz="2600" dirty="0" smtClean="0">
                <a:solidFill>
                  <a:schemeClr val="bg1"/>
                </a:solidFill>
              </a:rPr>
              <a:t>وحدود 20درصد اقدام به خودکشی کرده وبیش از 65 درصد به آن فکر کرده اند.</a:t>
            </a:r>
          </a:p>
          <a:p>
            <a:pPr marL="0" indent="0">
              <a:buNone/>
            </a:pPr>
            <a:endParaRPr lang="fa-IR" sz="2000" dirty="0" smtClean="0">
              <a:solidFill>
                <a:schemeClr val="bg1"/>
              </a:solidFill>
            </a:endParaRPr>
          </a:p>
        </p:txBody>
      </p:sp>
    </p:spTree>
    <p:extLst>
      <p:ext uri="{BB962C8B-B14F-4D97-AF65-F5344CB8AC3E}">
        <p14:creationId xmlns:p14="http://schemas.microsoft.com/office/powerpoint/2010/main" val="415215381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TM04033919[[fn=Circuit]]</Template>
  <TotalTime>515</TotalTime>
  <Words>1342</Words>
  <Application>Microsoft Office PowerPoint</Application>
  <PresentationFormat>Widescreen</PresentationFormat>
  <Paragraphs>144</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Trebuchet MS</vt:lpstr>
      <vt:lpstr>Tw Cen MT</vt:lpstr>
      <vt:lpstr>Circuit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user32</dc:creator>
  <cp:lastModifiedBy>user32</cp:lastModifiedBy>
  <cp:revision>42</cp:revision>
  <dcterms:created xsi:type="dcterms:W3CDTF">2021-10-13T14:47:52Z</dcterms:created>
  <dcterms:modified xsi:type="dcterms:W3CDTF">2021-10-22T19:16:29Z</dcterms:modified>
</cp:coreProperties>
</file>