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2" r:id="rId1"/>
  </p:sldMasterIdLst>
  <p:notesMasterIdLst>
    <p:notesMasterId r:id="rId26"/>
  </p:notesMasterIdLst>
  <p:sldIdLst>
    <p:sldId id="256" r:id="rId2"/>
    <p:sldId id="261" r:id="rId3"/>
    <p:sldId id="263" r:id="rId4"/>
    <p:sldId id="264" r:id="rId5"/>
    <p:sldId id="311" r:id="rId6"/>
    <p:sldId id="258" r:id="rId7"/>
    <p:sldId id="257" r:id="rId8"/>
    <p:sldId id="260" r:id="rId9"/>
    <p:sldId id="320" r:id="rId10"/>
    <p:sldId id="262" r:id="rId11"/>
    <p:sldId id="267" r:id="rId12"/>
    <p:sldId id="270" r:id="rId13"/>
    <p:sldId id="265" r:id="rId14"/>
    <p:sldId id="259" r:id="rId15"/>
    <p:sldId id="268" r:id="rId16"/>
    <p:sldId id="266" r:id="rId17"/>
    <p:sldId id="313" r:id="rId18"/>
    <p:sldId id="315" r:id="rId19"/>
    <p:sldId id="316" r:id="rId20"/>
    <p:sldId id="317" r:id="rId21"/>
    <p:sldId id="318" r:id="rId22"/>
    <p:sldId id="284" r:id="rId23"/>
    <p:sldId id="319" r:id="rId24"/>
    <p:sldId id="292" r:id="rId2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FF9966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2A06166-0ED5-498F-9B53-B0F010FD8230}">
  <a:tblStyle styleId="{52A06166-0ED5-498F-9B53-B0F010FD823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703F38D-BF0A-4FD7-B928-1B0D4B6A4888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98199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50144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54dda1946d_6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54dda1946d_6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63685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54dda1946d_6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54dda1946d_6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43108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d5260bdd85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d5260bdd85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60758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54dda1946d_6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54dda1946d_6_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54065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54ff9c4cb4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54ff9c4cb4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24433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54dda1946d_4_27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54dda1946d_4_27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90743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>
          <a:extLst>
            <a:ext uri="{FF2B5EF4-FFF2-40B4-BE49-F238E27FC236}">
              <a16:creationId xmlns:a16="http://schemas.microsoft.com/office/drawing/2014/main" xmlns="" id="{8C247784-6E34-A5C4-5B12-6EE1C19B6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d431007ba2_0_208:notes">
            <a:extLst>
              <a:ext uri="{FF2B5EF4-FFF2-40B4-BE49-F238E27FC236}">
                <a16:creationId xmlns:a16="http://schemas.microsoft.com/office/drawing/2014/main" xmlns="" id="{55D97542-0C0B-CFA7-9077-150C0BDB91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d431007ba2_0_208:notes">
            <a:extLst>
              <a:ext uri="{FF2B5EF4-FFF2-40B4-BE49-F238E27FC236}">
                <a16:creationId xmlns:a16="http://schemas.microsoft.com/office/drawing/2014/main" xmlns="" id="{F8B79CFE-2C36-FFCF-723F-AB51CB65133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19081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>
          <a:extLst>
            <a:ext uri="{FF2B5EF4-FFF2-40B4-BE49-F238E27FC236}">
              <a16:creationId xmlns:a16="http://schemas.microsoft.com/office/drawing/2014/main" xmlns="" id="{F2E9C28E-74D2-4222-E3FA-C8CA5B44C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54dda1946d_6_257:notes">
            <a:extLst>
              <a:ext uri="{FF2B5EF4-FFF2-40B4-BE49-F238E27FC236}">
                <a16:creationId xmlns:a16="http://schemas.microsoft.com/office/drawing/2014/main" xmlns="" id="{2F58F3F1-8B80-6784-778D-96FB66F0033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54dda1946d_6_257:notes">
            <a:extLst>
              <a:ext uri="{FF2B5EF4-FFF2-40B4-BE49-F238E27FC236}">
                <a16:creationId xmlns:a16="http://schemas.microsoft.com/office/drawing/2014/main" xmlns="" id="{D89935D8-73E1-3643-41F7-4D2F6A4D2DC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59530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>
          <a:extLst>
            <a:ext uri="{FF2B5EF4-FFF2-40B4-BE49-F238E27FC236}">
              <a16:creationId xmlns:a16="http://schemas.microsoft.com/office/drawing/2014/main" xmlns="" id="{D16FEF88-1154-BF7E-5F4B-EC0A237E8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54ff9c4cb4_3_5:notes">
            <a:extLst>
              <a:ext uri="{FF2B5EF4-FFF2-40B4-BE49-F238E27FC236}">
                <a16:creationId xmlns:a16="http://schemas.microsoft.com/office/drawing/2014/main" xmlns="" id="{C3397739-3CC6-349E-C5D7-91FE86F3FAD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54ff9c4cb4_3_5:notes">
            <a:extLst>
              <a:ext uri="{FF2B5EF4-FFF2-40B4-BE49-F238E27FC236}">
                <a16:creationId xmlns:a16="http://schemas.microsoft.com/office/drawing/2014/main" xmlns="" id="{6A0BDD91-C9BC-3303-A8CA-A7A1A98A00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98432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>
          <a:extLst>
            <a:ext uri="{FF2B5EF4-FFF2-40B4-BE49-F238E27FC236}">
              <a16:creationId xmlns:a16="http://schemas.microsoft.com/office/drawing/2014/main" xmlns="" id="{197BBAB7-7C17-79BA-E0FD-A37816572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d5260bdd85_0_256:notes">
            <a:extLst>
              <a:ext uri="{FF2B5EF4-FFF2-40B4-BE49-F238E27FC236}">
                <a16:creationId xmlns:a16="http://schemas.microsoft.com/office/drawing/2014/main" xmlns="" id="{9B985DC7-585E-D52F-234E-CB02DD22D6E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d5260bdd85_0_256:notes">
            <a:extLst>
              <a:ext uri="{FF2B5EF4-FFF2-40B4-BE49-F238E27FC236}">
                <a16:creationId xmlns:a16="http://schemas.microsoft.com/office/drawing/2014/main" xmlns="" id="{47DD4FA6-C25F-4E54-00B1-D9B1E54CF99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7041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67088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>
          <a:extLst>
            <a:ext uri="{FF2B5EF4-FFF2-40B4-BE49-F238E27FC236}">
              <a16:creationId xmlns:a16="http://schemas.microsoft.com/office/drawing/2014/main" xmlns="" id="{B2DC2EFB-F9E0-6FA7-E136-003190667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d431007ba2_0_208:notes">
            <a:extLst>
              <a:ext uri="{FF2B5EF4-FFF2-40B4-BE49-F238E27FC236}">
                <a16:creationId xmlns:a16="http://schemas.microsoft.com/office/drawing/2014/main" xmlns="" id="{4E5CD833-D75B-E799-D3BB-ED6F4B1C06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d431007ba2_0_208:notes">
            <a:extLst>
              <a:ext uri="{FF2B5EF4-FFF2-40B4-BE49-F238E27FC236}">
                <a16:creationId xmlns:a16="http://schemas.microsoft.com/office/drawing/2014/main" xmlns="" id="{0FEC0AAA-B849-CB70-87C9-EC10EA5624A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30003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g27cc6fa5e33_0_3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6" name="Google Shape;816;g27cc6fa5e33_0_3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28336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>
          <a:extLst>
            <a:ext uri="{FF2B5EF4-FFF2-40B4-BE49-F238E27FC236}">
              <a16:creationId xmlns:a16="http://schemas.microsoft.com/office/drawing/2014/main" xmlns="" id="{7E11A60A-ABE7-0842-F060-CE8AECAA0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54dda1946d_6_322:notes">
            <a:extLst>
              <a:ext uri="{FF2B5EF4-FFF2-40B4-BE49-F238E27FC236}">
                <a16:creationId xmlns:a16="http://schemas.microsoft.com/office/drawing/2014/main" xmlns="" id="{8A844719-7405-F825-0907-8105728F5B5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54dda1946d_6_322:notes">
            <a:extLst>
              <a:ext uri="{FF2B5EF4-FFF2-40B4-BE49-F238E27FC236}">
                <a16:creationId xmlns:a16="http://schemas.microsoft.com/office/drawing/2014/main" xmlns="" id="{848A5FB1-C21D-BB87-8474-69D76F9397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272790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g27df3fafbec_0_6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6" name="Google Shape;1056;g27df3fafbec_0_6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6840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1465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54dda1946d_6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54dda1946d_6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23932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>
          <a:extLst>
            <a:ext uri="{FF2B5EF4-FFF2-40B4-BE49-F238E27FC236}">
              <a16:creationId xmlns:a16="http://schemas.microsoft.com/office/drawing/2014/main" xmlns="" id="{5D176959-DDB3-0AB3-2883-D7B3A7E30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14072739ea5_12_0:notes">
            <a:extLst>
              <a:ext uri="{FF2B5EF4-FFF2-40B4-BE49-F238E27FC236}">
                <a16:creationId xmlns:a16="http://schemas.microsoft.com/office/drawing/2014/main" xmlns="" id="{926D19BE-82A7-CD63-CD04-50CDF36960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14072739ea5_12_0:notes">
            <a:extLst>
              <a:ext uri="{FF2B5EF4-FFF2-40B4-BE49-F238E27FC236}">
                <a16:creationId xmlns:a16="http://schemas.microsoft.com/office/drawing/2014/main" xmlns="" id="{5345D57D-F475-E64C-F52A-6B14247EC9B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43758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16365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283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4352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27764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5" y="788063"/>
            <a:ext cx="4894800" cy="147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200" b="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6244975" y="2626313"/>
            <a:ext cx="2185800" cy="6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pic>
        <p:nvPicPr>
          <p:cNvPr id="11" name="Google Shape;11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58401" y="-297450"/>
            <a:ext cx="1981200" cy="2027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oogle Shape;83;p15"/>
          <p:cNvGrpSpPr/>
          <p:nvPr/>
        </p:nvGrpSpPr>
        <p:grpSpPr>
          <a:xfrm>
            <a:off x="-610316" y="-95250"/>
            <a:ext cx="3631132" cy="7151546"/>
            <a:chOff x="-610316" y="-95250"/>
            <a:chExt cx="3631132" cy="7151546"/>
          </a:xfrm>
        </p:grpSpPr>
        <p:pic>
          <p:nvPicPr>
            <p:cNvPr id="84" name="Google Shape;84;p15"/>
            <p:cNvPicPr preferRelativeResize="0"/>
            <p:nvPr/>
          </p:nvPicPr>
          <p:blipFill rotWithShape="1">
            <a:blip r:embed="rId2">
              <a:alphaModFix/>
            </a:blip>
            <a:srcRect t="48974" r="12945" b="10384"/>
            <a:stretch/>
          </p:blipFill>
          <p:spPr>
            <a:xfrm flipH="1">
              <a:off x="-114300" y="-95250"/>
              <a:ext cx="2562900" cy="12247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" name="Google Shape;85;p15"/>
            <p:cNvPicPr preferRelativeResize="0"/>
            <p:nvPr/>
          </p:nvPicPr>
          <p:blipFill rotWithShape="1">
            <a:blip r:embed="rId2">
              <a:alphaModFix/>
            </a:blip>
            <a:srcRect t="12943" b="10382"/>
            <a:stretch/>
          </p:blipFill>
          <p:spPr>
            <a:xfrm rot="-7672025" flipH="1">
              <a:off x="-266700" y="4029825"/>
              <a:ext cx="2943900" cy="2310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6" name="Google Shape;86;p15"/>
          <p:cNvSpPr txBox="1">
            <a:spLocks noGrp="1"/>
          </p:cNvSpPr>
          <p:nvPr>
            <p:ph type="title"/>
          </p:nvPr>
        </p:nvSpPr>
        <p:spPr>
          <a:xfrm>
            <a:off x="720000" y="1231800"/>
            <a:ext cx="3595200" cy="169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5"/>
          <p:cNvSpPr txBox="1">
            <a:spLocks noGrp="1"/>
          </p:cNvSpPr>
          <p:nvPr>
            <p:ph type="subTitle" idx="1"/>
          </p:nvPr>
        </p:nvSpPr>
        <p:spPr>
          <a:xfrm>
            <a:off x="720000" y="2925600"/>
            <a:ext cx="3595200" cy="9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5"/>
          <p:cNvSpPr>
            <a:spLocks noGrp="1"/>
          </p:cNvSpPr>
          <p:nvPr>
            <p:ph type="pic" idx="2"/>
          </p:nvPr>
        </p:nvSpPr>
        <p:spPr>
          <a:xfrm>
            <a:off x="4990950" y="0"/>
            <a:ext cx="41532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_AND_BODY_1_1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oogle Shape;114;p20"/>
          <p:cNvGrpSpPr/>
          <p:nvPr/>
        </p:nvGrpSpPr>
        <p:grpSpPr>
          <a:xfrm>
            <a:off x="-642469" y="-875078"/>
            <a:ext cx="10726814" cy="7255366"/>
            <a:chOff x="-642469" y="-875078"/>
            <a:chExt cx="10726814" cy="7255366"/>
          </a:xfrm>
        </p:grpSpPr>
        <p:pic>
          <p:nvPicPr>
            <p:cNvPr id="115" name="Google Shape;115;p20"/>
            <p:cNvPicPr preferRelativeResize="0"/>
            <p:nvPr/>
          </p:nvPicPr>
          <p:blipFill rotWithShape="1">
            <a:blip r:embed="rId2">
              <a:alphaModFix/>
            </a:blip>
            <a:srcRect t="12943" b="10382"/>
            <a:stretch/>
          </p:blipFill>
          <p:spPr>
            <a:xfrm rot="4627207" flipH="1">
              <a:off x="7638488" y="-426125"/>
              <a:ext cx="2460575" cy="19312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" name="Google Shape;116;p20"/>
            <p:cNvPicPr preferRelativeResize="0"/>
            <p:nvPr/>
          </p:nvPicPr>
          <p:blipFill rotWithShape="1">
            <a:blip r:embed="rId2">
              <a:alphaModFix/>
            </a:blip>
            <a:srcRect t="12943" b="10382"/>
            <a:stretch/>
          </p:blipFill>
          <p:spPr>
            <a:xfrm rot="-6300001" flipH="1">
              <a:off x="-621612" y="3976375"/>
              <a:ext cx="2460575" cy="1931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7" name="Google Shape;117;p2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0"/>
          <p:cNvSpPr txBox="1">
            <a:spLocks noGrp="1"/>
          </p:cNvSpPr>
          <p:nvPr>
            <p:ph type="body" idx="1"/>
          </p:nvPr>
        </p:nvSpPr>
        <p:spPr>
          <a:xfrm>
            <a:off x="720000" y="1139551"/>
            <a:ext cx="7704000" cy="34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oogle Shape;120;p21"/>
          <p:cNvGrpSpPr/>
          <p:nvPr/>
        </p:nvGrpSpPr>
        <p:grpSpPr>
          <a:xfrm>
            <a:off x="7181849" y="-136765"/>
            <a:ext cx="3042517" cy="5680315"/>
            <a:chOff x="7181849" y="-136765"/>
            <a:chExt cx="3042517" cy="5680315"/>
          </a:xfrm>
        </p:grpSpPr>
        <p:pic>
          <p:nvPicPr>
            <p:cNvPr id="121" name="Google Shape;121;p21"/>
            <p:cNvPicPr preferRelativeResize="0"/>
            <p:nvPr/>
          </p:nvPicPr>
          <p:blipFill rotWithShape="1">
            <a:blip r:embed="rId2">
              <a:alphaModFix/>
            </a:blip>
            <a:srcRect l="68186" t="63577"/>
            <a:stretch/>
          </p:blipFill>
          <p:spPr>
            <a:xfrm rot="10800000">
              <a:off x="7715387" y="-136765"/>
              <a:ext cx="2508979" cy="10477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" name="Google Shape;122;p21"/>
            <p:cNvPicPr preferRelativeResize="0"/>
            <p:nvPr/>
          </p:nvPicPr>
          <p:blipFill rotWithShape="1">
            <a:blip r:embed="rId3">
              <a:alphaModFix/>
            </a:blip>
            <a:srcRect l="33542" t="34747" r="43750"/>
            <a:stretch/>
          </p:blipFill>
          <p:spPr>
            <a:xfrm rot="10800000">
              <a:off x="7181849" y="4114050"/>
              <a:ext cx="2076451" cy="1429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3" name="Google Shape;123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1"/>
          <p:cNvSpPr txBox="1">
            <a:spLocks noGrp="1"/>
          </p:cNvSpPr>
          <p:nvPr>
            <p:ph type="subTitle" idx="1"/>
          </p:nvPr>
        </p:nvSpPr>
        <p:spPr>
          <a:xfrm>
            <a:off x="5064875" y="3103354"/>
            <a:ext cx="2650500" cy="101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1"/>
          <p:cNvSpPr txBox="1">
            <a:spLocks noGrp="1"/>
          </p:cNvSpPr>
          <p:nvPr>
            <p:ph type="subTitle" idx="2"/>
          </p:nvPr>
        </p:nvSpPr>
        <p:spPr>
          <a:xfrm>
            <a:off x="1275936" y="3103356"/>
            <a:ext cx="2650500" cy="101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1"/>
          <p:cNvSpPr txBox="1">
            <a:spLocks noGrp="1"/>
          </p:cNvSpPr>
          <p:nvPr>
            <p:ph type="subTitle" idx="3"/>
          </p:nvPr>
        </p:nvSpPr>
        <p:spPr>
          <a:xfrm>
            <a:off x="1275925" y="2738350"/>
            <a:ext cx="2650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27" name="Google Shape;127;p21"/>
          <p:cNvSpPr txBox="1">
            <a:spLocks noGrp="1"/>
          </p:cNvSpPr>
          <p:nvPr>
            <p:ph type="subTitle" idx="4"/>
          </p:nvPr>
        </p:nvSpPr>
        <p:spPr>
          <a:xfrm>
            <a:off x="5064885" y="2738350"/>
            <a:ext cx="2650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AND_TWO_COLUMNS_1_1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" name="Google Shape;129;p22"/>
          <p:cNvGrpSpPr/>
          <p:nvPr/>
        </p:nvGrpSpPr>
        <p:grpSpPr>
          <a:xfrm>
            <a:off x="952500" y="-324600"/>
            <a:ext cx="8590400" cy="5563350"/>
            <a:chOff x="952500" y="-324600"/>
            <a:chExt cx="8590400" cy="5563350"/>
          </a:xfrm>
        </p:grpSpPr>
        <p:pic>
          <p:nvPicPr>
            <p:cNvPr id="130" name="Google Shape;130;p22"/>
            <p:cNvPicPr preferRelativeResize="0"/>
            <p:nvPr/>
          </p:nvPicPr>
          <p:blipFill rotWithShape="1">
            <a:blip r:embed="rId2">
              <a:alphaModFix/>
            </a:blip>
            <a:srcRect t="66088" r="8958"/>
            <a:stretch/>
          </p:blipFill>
          <p:spPr>
            <a:xfrm rot="10800000" flipH="1">
              <a:off x="952500" y="4495850"/>
              <a:ext cx="8324852" cy="742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1" name="Google Shape;131;p22"/>
            <p:cNvPicPr preferRelativeResize="0"/>
            <p:nvPr/>
          </p:nvPicPr>
          <p:blipFill rotWithShape="1">
            <a:blip r:embed="rId3">
              <a:alphaModFix/>
            </a:blip>
            <a:srcRect l="60386" t="69961" r="2175"/>
            <a:stretch/>
          </p:blipFill>
          <p:spPr>
            <a:xfrm rot="10800000">
              <a:off x="6590151" y="-324600"/>
              <a:ext cx="2952749" cy="8641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2" name="Google Shape;132;p2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2"/>
          <p:cNvSpPr txBox="1">
            <a:spLocks noGrp="1"/>
          </p:cNvSpPr>
          <p:nvPr>
            <p:ph type="subTitle" idx="1"/>
          </p:nvPr>
        </p:nvSpPr>
        <p:spPr>
          <a:xfrm>
            <a:off x="4600075" y="2183900"/>
            <a:ext cx="3824100" cy="18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2"/>
          <p:cNvSpPr txBox="1">
            <a:spLocks noGrp="1"/>
          </p:cNvSpPr>
          <p:nvPr>
            <p:ph type="subTitle" idx="2"/>
          </p:nvPr>
        </p:nvSpPr>
        <p:spPr>
          <a:xfrm>
            <a:off x="720000" y="2183900"/>
            <a:ext cx="3824100" cy="18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2"/>
          <p:cNvSpPr txBox="1">
            <a:spLocks noGrp="1"/>
          </p:cNvSpPr>
          <p:nvPr>
            <p:ph type="subTitle" idx="3"/>
          </p:nvPr>
        </p:nvSpPr>
        <p:spPr>
          <a:xfrm>
            <a:off x="720000" y="1358400"/>
            <a:ext cx="77040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" name="Google Shape;137;p23"/>
          <p:cNvGrpSpPr/>
          <p:nvPr/>
        </p:nvGrpSpPr>
        <p:grpSpPr>
          <a:xfrm>
            <a:off x="-95250" y="-27700"/>
            <a:ext cx="9334499" cy="5266450"/>
            <a:chOff x="-95250" y="-27700"/>
            <a:chExt cx="9334499" cy="5266450"/>
          </a:xfrm>
        </p:grpSpPr>
        <p:pic>
          <p:nvPicPr>
            <p:cNvPr id="138" name="Google Shape;138;p23"/>
            <p:cNvPicPr preferRelativeResize="0"/>
            <p:nvPr/>
          </p:nvPicPr>
          <p:blipFill rotWithShape="1">
            <a:blip r:embed="rId2">
              <a:alphaModFix/>
            </a:blip>
            <a:srcRect l="4169" t="873" r="17467" b="45215"/>
            <a:stretch/>
          </p:blipFill>
          <p:spPr>
            <a:xfrm>
              <a:off x="-95250" y="4057700"/>
              <a:ext cx="7165275" cy="1181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9" name="Google Shape;139;p23"/>
            <p:cNvPicPr preferRelativeResize="0"/>
            <p:nvPr/>
          </p:nvPicPr>
          <p:blipFill rotWithShape="1">
            <a:blip r:embed="rId3">
              <a:alphaModFix/>
            </a:blip>
            <a:srcRect t="68848" r="54768"/>
            <a:stretch/>
          </p:blipFill>
          <p:spPr>
            <a:xfrm>
              <a:off x="5671950" y="-27700"/>
              <a:ext cx="3567299" cy="8961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0" name="Google Shape;140;p2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3"/>
          <p:cNvSpPr txBox="1">
            <a:spLocks noGrp="1"/>
          </p:cNvSpPr>
          <p:nvPr>
            <p:ph type="subTitle" idx="1"/>
          </p:nvPr>
        </p:nvSpPr>
        <p:spPr>
          <a:xfrm>
            <a:off x="713225" y="3103351"/>
            <a:ext cx="2283600" cy="89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3"/>
          <p:cNvSpPr txBox="1">
            <a:spLocks noGrp="1"/>
          </p:cNvSpPr>
          <p:nvPr>
            <p:ph type="subTitle" idx="2"/>
          </p:nvPr>
        </p:nvSpPr>
        <p:spPr>
          <a:xfrm>
            <a:off x="3430198" y="3103351"/>
            <a:ext cx="2283600" cy="89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23"/>
          <p:cNvSpPr txBox="1">
            <a:spLocks noGrp="1"/>
          </p:cNvSpPr>
          <p:nvPr>
            <p:ph type="subTitle" idx="3"/>
          </p:nvPr>
        </p:nvSpPr>
        <p:spPr>
          <a:xfrm>
            <a:off x="6140400" y="3103351"/>
            <a:ext cx="2283600" cy="89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3"/>
          <p:cNvSpPr txBox="1">
            <a:spLocks noGrp="1"/>
          </p:cNvSpPr>
          <p:nvPr>
            <p:ph type="subTitle" idx="4"/>
          </p:nvPr>
        </p:nvSpPr>
        <p:spPr>
          <a:xfrm>
            <a:off x="713225" y="2738350"/>
            <a:ext cx="22836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45" name="Google Shape;145;p23"/>
          <p:cNvSpPr txBox="1">
            <a:spLocks noGrp="1"/>
          </p:cNvSpPr>
          <p:nvPr>
            <p:ph type="subTitle" idx="5"/>
          </p:nvPr>
        </p:nvSpPr>
        <p:spPr>
          <a:xfrm>
            <a:off x="3430364" y="2738350"/>
            <a:ext cx="22836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46" name="Google Shape;146;p23"/>
          <p:cNvSpPr txBox="1">
            <a:spLocks noGrp="1"/>
          </p:cNvSpPr>
          <p:nvPr>
            <p:ph type="subTitle" idx="6"/>
          </p:nvPr>
        </p:nvSpPr>
        <p:spPr>
          <a:xfrm>
            <a:off x="6140400" y="2738350"/>
            <a:ext cx="22836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oogle Shape;148;p24"/>
          <p:cNvGrpSpPr/>
          <p:nvPr/>
        </p:nvGrpSpPr>
        <p:grpSpPr>
          <a:xfrm>
            <a:off x="-171450" y="-136765"/>
            <a:ext cx="10395816" cy="5375515"/>
            <a:chOff x="-171450" y="-136765"/>
            <a:chExt cx="10395816" cy="5375515"/>
          </a:xfrm>
        </p:grpSpPr>
        <p:pic>
          <p:nvPicPr>
            <p:cNvPr id="149" name="Google Shape;149;p24"/>
            <p:cNvPicPr preferRelativeResize="0"/>
            <p:nvPr/>
          </p:nvPicPr>
          <p:blipFill rotWithShape="1">
            <a:blip r:embed="rId2">
              <a:alphaModFix/>
            </a:blip>
            <a:srcRect t="66088" r="8958"/>
            <a:stretch/>
          </p:blipFill>
          <p:spPr>
            <a:xfrm rot="10800000">
              <a:off x="-171450" y="4495850"/>
              <a:ext cx="8324852" cy="742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0" name="Google Shape;150;p24"/>
            <p:cNvPicPr preferRelativeResize="0"/>
            <p:nvPr/>
          </p:nvPicPr>
          <p:blipFill rotWithShape="1">
            <a:blip r:embed="rId3">
              <a:alphaModFix/>
            </a:blip>
            <a:srcRect l="68186" t="63577"/>
            <a:stretch/>
          </p:blipFill>
          <p:spPr>
            <a:xfrm rot="10800000">
              <a:off x="7715387" y="-136765"/>
              <a:ext cx="2508979" cy="10477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1" name="Google Shape;151;p2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4"/>
          <p:cNvSpPr txBox="1">
            <a:spLocks noGrp="1"/>
          </p:cNvSpPr>
          <p:nvPr>
            <p:ph type="subTitle" idx="1"/>
          </p:nvPr>
        </p:nvSpPr>
        <p:spPr>
          <a:xfrm>
            <a:off x="1940229" y="1990401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4"/>
          <p:cNvSpPr txBox="1">
            <a:spLocks noGrp="1"/>
          </p:cNvSpPr>
          <p:nvPr>
            <p:ph type="subTitle" idx="2"/>
          </p:nvPr>
        </p:nvSpPr>
        <p:spPr>
          <a:xfrm>
            <a:off x="6282482" y="1990401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24"/>
          <p:cNvSpPr txBox="1">
            <a:spLocks noGrp="1"/>
          </p:cNvSpPr>
          <p:nvPr>
            <p:ph type="subTitle" idx="3"/>
          </p:nvPr>
        </p:nvSpPr>
        <p:spPr>
          <a:xfrm>
            <a:off x="1940229" y="3543851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4"/>
          <p:cNvSpPr txBox="1">
            <a:spLocks noGrp="1"/>
          </p:cNvSpPr>
          <p:nvPr>
            <p:ph type="subTitle" idx="4"/>
          </p:nvPr>
        </p:nvSpPr>
        <p:spPr>
          <a:xfrm>
            <a:off x="6282482" y="3543851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24"/>
          <p:cNvSpPr txBox="1">
            <a:spLocks noGrp="1"/>
          </p:cNvSpPr>
          <p:nvPr>
            <p:ph type="subTitle" idx="5"/>
          </p:nvPr>
        </p:nvSpPr>
        <p:spPr>
          <a:xfrm>
            <a:off x="1940218" y="1625400"/>
            <a:ext cx="19782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57" name="Google Shape;157;p24"/>
          <p:cNvSpPr txBox="1">
            <a:spLocks noGrp="1"/>
          </p:cNvSpPr>
          <p:nvPr>
            <p:ph type="subTitle" idx="6"/>
          </p:nvPr>
        </p:nvSpPr>
        <p:spPr>
          <a:xfrm>
            <a:off x="1940218" y="3178850"/>
            <a:ext cx="19782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58" name="Google Shape;158;p24"/>
          <p:cNvSpPr txBox="1">
            <a:spLocks noGrp="1"/>
          </p:cNvSpPr>
          <p:nvPr>
            <p:ph type="subTitle" idx="7"/>
          </p:nvPr>
        </p:nvSpPr>
        <p:spPr>
          <a:xfrm>
            <a:off x="6282468" y="1625400"/>
            <a:ext cx="19782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59" name="Google Shape;159;p24"/>
          <p:cNvSpPr txBox="1">
            <a:spLocks noGrp="1"/>
          </p:cNvSpPr>
          <p:nvPr>
            <p:ph type="subTitle" idx="8"/>
          </p:nvPr>
        </p:nvSpPr>
        <p:spPr>
          <a:xfrm>
            <a:off x="6282468" y="3178850"/>
            <a:ext cx="19782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oogle Shape;161;p25"/>
          <p:cNvGrpSpPr/>
          <p:nvPr/>
        </p:nvGrpSpPr>
        <p:grpSpPr>
          <a:xfrm>
            <a:off x="-114300" y="-95250"/>
            <a:ext cx="9390501" cy="5295900"/>
            <a:chOff x="-114300" y="-95250"/>
            <a:chExt cx="9390501" cy="5295900"/>
          </a:xfrm>
        </p:grpSpPr>
        <p:pic>
          <p:nvPicPr>
            <p:cNvPr id="162" name="Google Shape;162;p25"/>
            <p:cNvPicPr preferRelativeResize="0"/>
            <p:nvPr/>
          </p:nvPicPr>
          <p:blipFill rotWithShape="1">
            <a:blip r:embed="rId2">
              <a:alphaModFix/>
            </a:blip>
            <a:srcRect l="23283" b="3717"/>
            <a:stretch/>
          </p:blipFill>
          <p:spPr>
            <a:xfrm rot="10800000">
              <a:off x="6267450" y="-95250"/>
              <a:ext cx="3008751" cy="43288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3" name="Google Shape;163;p25"/>
            <p:cNvPicPr preferRelativeResize="0"/>
            <p:nvPr/>
          </p:nvPicPr>
          <p:blipFill rotWithShape="1">
            <a:blip r:embed="rId3">
              <a:alphaModFix/>
            </a:blip>
            <a:srcRect l="21415" t="39418" r="37819" b="10382"/>
            <a:stretch/>
          </p:blipFill>
          <p:spPr>
            <a:xfrm rot="-5400000" flipH="1">
              <a:off x="42037" y="3844163"/>
              <a:ext cx="1200150" cy="15128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4" name="Google Shape;164;p2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5"/>
          <p:cNvSpPr txBox="1">
            <a:spLocks noGrp="1"/>
          </p:cNvSpPr>
          <p:nvPr>
            <p:ph type="subTitle" idx="1"/>
          </p:nvPr>
        </p:nvSpPr>
        <p:spPr>
          <a:xfrm>
            <a:off x="789775" y="1965075"/>
            <a:ext cx="21741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25"/>
          <p:cNvSpPr txBox="1">
            <a:spLocks noGrp="1"/>
          </p:cNvSpPr>
          <p:nvPr>
            <p:ph type="subTitle" idx="2"/>
          </p:nvPr>
        </p:nvSpPr>
        <p:spPr>
          <a:xfrm>
            <a:off x="3483900" y="1965075"/>
            <a:ext cx="21762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25"/>
          <p:cNvSpPr txBox="1">
            <a:spLocks noGrp="1"/>
          </p:cNvSpPr>
          <p:nvPr>
            <p:ph type="subTitle" idx="3"/>
          </p:nvPr>
        </p:nvSpPr>
        <p:spPr>
          <a:xfrm>
            <a:off x="789775" y="3518525"/>
            <a:ext cx="21741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25"/>
          <p:cNvSpPr txBox="1">
            <a:spLocks noGrp="1"/>
          </p:cNvSpPr>
          <p:nvPr>
            <p:ph type="subTitle" idx="4"/>
          </p:nvPr>
        </p:nvSpPr>
        <p:spPr>
          <a:xfrm>
            <a:off x="3483900" y="3518525"/>
            <a:ext cx="21762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25"/>
          <p:cNvSpPr txBox="1">
            <a:spLocks noGrp="1"/>
          </p:cNvSpPr>
          <p:nvPr>
            <p:ph type="subTitle" idx="5"/>
          </p:nvPr>
        </p:nvSpPr>
        <p:spPr>
          <a:xfrm>
            <a:off x="6180125" y="1965075"/>
            <a:ext cx="21780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5"/>
          <p:cNvSpPr txBox="1">
            <a:spLocks noGrp="1"/>
          </p:cNvSpPr>
          <p:nvPr>
            <p:ph type="subTitle" idx="6"/>
          </p:nvPr>
        </p:nvSpPr>
        <p:spPr>
          <a:xfrm>
            <a:off x="6180125" y="3518525"/>
            <a:ext cx="21780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25"/>
          <p:cNvSpPr txBox="1">
            <a:spLocks noGrp="1"/>
          </p:cNvSpPr>
          <p:nvPr>
            <p:ph type="subTitle" idx="7"/>
          </p:nvPr>
        </p:nvSpPr>
        <p:spPr>
          <a:xfrm>
            <a:off x="789775" y="1600075"/>
            <a:ext cx="21720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72" name="Google Shape;172;p25"/>
          <p:cNvSpPr txBox="1">
            <a:spLocks noGrp="1"/>
          </p:cNvSpPr>
          <p:nvPr>
            <p:ph type="subTitle" idx="8"/>
          </p:nvPr>
        </p:nvSpPr>
        <p:spPr>
          <a:xfrm>
            <a:off x="3483900" y="1600075"/>
            <a:ext cx="21741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73" name="Google Shape;173;p25"/>
          <p:cNvSpPr txBox="1">
            <a:spLocks noGrp="1"/>
          </p:cNvSpPr>
          <p:nvPr>
            <p:ph type="subTitle" idx="9"/>
          </p:nvPr>
        </p:nvSpPr>
        <p:spPr>
          <a:xfrm>
            <a:off x="6180125" y="1600075"/>
            <a:ext cx="21762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74" name="Google Shape;174;p25"/>
          <p:cNvSpPr txBox="1">
            <a:spLocks noGrp="1"/>
          </p:cNvSpPr>
          <p:nvPr>
            <p:ph type="subTitle" idx="13"/>
          </p:nvPr>
        </p:nvSpPr>
        <p:spPr>
          <a:xfrm>
            <a:off x="789775" y="3153525"/>
            <a:ext cx="21720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75" name="Google Shape;175;p25"/>
          <p:cNvSpPr txBox="1">
            <a:spLocks noGrp="1"/>
          </p:cNvSpPr>
          <p:nvPr>
            <p:ph type="subTitle" idx="14"/>
          </p:nvPr>
        </p:nvSpPr>
        <p:spPr>
          <a:xfrm>
            <a:off x="3483900" y="3153525"/>
            <a:ext cx="21741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76" name="Google Shape;176;p25"/>
          <p:cNvSpPr txBox="1">
            <a:spLocks noGrp="1"/>
          </p:cNvSpPr>
          <p:nvPr>
            <p:ph type="subTitle" idx="15"/>
          </p:nvPr>
        </p:nvSpPr>
        <p:spPr>
          <a:xfrm>
            <a:off x="6180125" y="3153525"/>
            <a:ext cx="21762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_1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Google Shape;184;p27"/>
          <p:cNvGrpSpPr/>
          <p:nvPr/>
        </p:nvGrpSpPr>
        <p:grpSpPr>
          <a:xfrm>
            <a:off x="-114300" y="-95250"/>
            <a:ext cx="9390501" cy="5238750"/>
            <a:chOff x="-114300" y="-95250"/>
            <a:chExt cx="9390501" cy="5238750"/>
          </a:xfrm>
        </p:grpSpPr>
        <p:pic>
          <p:nvPicPr>
            <p:cNvPr id="185" name="Google Shape;185;p27"/>
            <p:cNvPicPr preferRelativeResize="0"/>
            <p:nvPr/>
          </p:nvPicPr>
          <p:blipFill rotWithShape="1">
            <a:blip r:embed="rId2">
              <a:alphaModFix/>
            </a:blip>
            <a:srcRect l="23283" b="3717"/>
            <a:stretch/>
          </p:blipFill>
          <p:spPr>
            <a:xfrm rot="10800000">
              <a:off x="6267450" y="-95250"/>
              <a:ext cx="3008751" cy="43288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6" name="Google Shape;186;p27"/>
            <p:cNvPicPr preferRelativeResize="0"/>
            <p:nvPr/>
          </p:nvPicPr>
          <p:blipFill rotWithShape="1">
            <a:blip r:embed="rId2">
              <a:alphaModFix/>
            </a:blip>
            <a:srcRect l="31331" t="55929" r="24466" b="13140"/>
            <a:stretch/>
          </p:blipFill>
          <p:spPr>
            <a:xfrm>
              <a:off x="-114300" y="3752850"/>
              <a:ext cx="1733550" cy="1390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7" name="Google Shape;187;p2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oogle Shape;216;p32"/>
          <p:cNvGrpSpPr/>
          <p:nvPr/>
        </p:nvGrpSpPr>
        <p:grpSpPr>
          <a:xfrm>
            <a:off x="-362025" y="0"/>
            <a:ext cx="9506024" cy="5238750"/>
            <a:chOff x="-362025" y="0"/>
            <a:chExt cx="9506024" cy="5238750"/>
          </a:xfrm>
        </p:grpSpPr>
        <p:pic>
          <p:nvPicPr>
            <p:cNvPr id="217" name="Google Shape;217;p32"/>
            <p:cNvPicPr preferRelativeResize="0"/>
            <p:nvPr/>
          </p:nvPicPr>
          <p:blipFill rotWithShape="1">
            <a:blip r:embed="rId2">
              <a:alphaModFix/>
            </a:blip>
            <a:srcRect t="34491" r="18127"/>
            <a:stretch/>
          </p:blipFill>
          <p:spPr>
            <a:xfrm>
              <a:off x="1657275" y="0"/>
              <a:ext cx="7486724" cy="1435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8" name="Google Shape;218;p3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362025" y="2362200"/>
              <a:ext cx="7886700" cy="28765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0" name="Google Shape;220;p33"/>
          <p:cNvGrpSpPr/>
          <p:nvPr/>
        </p:nvGrpSpPr>
        <p:grpSpPr>
          <a:xfrm>
            <a:off x="-76199" y="-268320"/>
            <a:ext cx="9363849" cy="5526120"/>
            <a:chOff x="-76199" y="-268320"/>
            <a:chExt cx="9363849" cy="5526120"/>
          </a:xfrm>
        </p:grpSpPr>
        <p:pic>
          <p:nvPicPr>
            <p:cNvPr id="221" name="Google Shape;221;p33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-76199" y="114300"/>
              <a:ext cx="4487047" cy="5143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2" name="Google Shape;222;p3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162600" y="-268320"/>
              <a:ext cx="3125050" cy="319887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2340900" y="788063"/>
            <a:ext cx="4462200" cy="12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713225" y="788075"/>
            <a:ext cx="1394100" cy="129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2340900" y="2083813"/>
            <a:ext cx="44622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4"/>
          <p:cNvGrpSpPr/>
          <p:nvPr/>
        </p:nvGrpSpPr>
        <p:grpSpPr>
          <a:xfrm>
            <a:off x="-133350" y="-27700"/>
            <a:ext cx="9429749" cy="5266450"/>
            <a:chOff x="-133350" y="-27700"/>
            <a:chExt cx="9429749" cy="5266450"/>
          </a:xfrm>
        </p:grpSpPr>
        <p:pic>
          <p:nvPicPr>
            <p:cNvPr id="18" name="Google Shape;18;p4"/>
            <p:cNvPicPr preferRelativeResize="0"/>
            <p:nvPr/>
          </p:nvPicPr>
          <p:blipFill rotWithShape="1">
            <a:blip r:embed="rId2">
              <a:alphaModFix/>
            </a:blip>
            <a:srcRect l="3750" t="873" r="81263" b="45215"/>
            <a:stretch/>
          </p:blipFill>
          <p:spPr>
            <a:xfrm>
              <a:off x="-133350" y="4057700"/>
              <a:ext cx="1370400" cy="1181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Google Shape;19;p4"/>
            <p:cNvPicPr preferRelativeResize="0"/>
            <p:nvPr/>
          </p:nvPicPr>
          <p:blipFill rotWithShape="1">
            <a:blip r:embed="rId3">
              <a:alphaModFix/>
            </a:blip>
            <a:srcRect t="68848" r="66845"/>
            <a:stretch/>
          </p:blipFill>
          <p:spPr>
            <a:xfrm>
              <a:off x="6681600" y="-27700"/>
              <a:ext cx="2614799" cy="8961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720000" y="1139550"/>
            <a:ext cx="7704000" cy="3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4685100" cy="65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subTitle" idx="1"/>
          </p:nvPr>
        </p:nvSpPr>
        <p:spPr>
          <a:xfrm>
            <a:off x="720000" y="1427600"/>
            <a:ext cx="4685100" cy="229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>
            <a:spLocks noGrp="1"/>
          </p:cNvSpPr>
          <p:nvPr>
            <p:ph type="pic" idx="2"/>
          </p:nvPr>
        </p:nvSpPr>
        <p:spPr>
          <a:xfrm>
            <a:off x="6112497" y="-30250"/>
            <a:ext cx="3042300" cy="5214000"/>
          </a:xfrm>
          <a:prstGeom prst="rect">
            <a:avLst/>
          </a:prstGeom>
          <a:noFill/>
          <a:ln>
            <a:noFill/>
          </a:ln>
        </p:spPr>
      </p:sp>
      <p:pic>
        <p:nvPicPr>
          <p:cNvPr id="40" name="Google Shape;40;p7"/>
          <p:cNvPicPr preferRelativeResize="0"/>
          <p:nvPr/>
        </p:nvPicPr>
        <p:blipFill rotWithShape="1">
          <a:blip r:embed="rId2">
            <a:alphaModFix/>
          </a:blip>
          <a:srcRect r="31328" b="56278"/>
          <a:stretch/>
        </p:blipFill>
        <p:spPr>
          <a:xfrm>
            <a:off x="-674375" y="4381500"/>
            <a:ext cx="6786875" cy="80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713225" y="1067400"/>
            <a:ext cx="5607000" cy="178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713225" y="788063"/>
            <a:ext cx="4872900" cy="116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 sz="6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ubTitle" idx="1"/>
          </p:nvPr>
        </p:nvSpPr>
        <p:spPr>
          <a:xfrm>
            <a:off x="713225" y="2083813"/>
            <a:ext cx="48729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6" name="Google Shape;46;p9"/>
          <p:cNvPicPr preferRelativeResize="0"/>
          <p:nvPr/>
        </p:nvPicPr>
        <p:blipFill rotWithShape="1">
          <a:blip r:embed="rId2">
            <a:alphaModFix/>
          </a:blip>
          <a:srcRect l="19503" t="29970" r="23669" b="10283"/>
          <a:stretch/>
        </p:blipFill>
        <p:spPr>
          <a:xfrm rot="-5400000" flipH="1">
            <a:off x="6249625" y="-438150"/>
            <a:ext cx="2797900" cy="337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13"/>
          <p:cNvGrpSpPr/>
          <p:nvPr/>
        </p:nvGrpSpPr>
        <p:grpSpPr>
          <a:xfrm>
            <a:off x="-304775" y="-133351"/>
            <a:ext cx="10705675" cy="5793351"/>
            <a:chOff x="-304775" y="-133351"/>
            <a:chExt cx="10705675" cy="5793351"/>
          </a:xfrm>
        </p:grpSpPr>
        <p:pic>
          <p:nvPicPr>
            <p:cNvPr id="57" name="Google Shape;57;p13"/>
            <p:cNvPicPr preferRelativeResize="0"/>
            <p:nvPr/>
          </p:nvPicPr>
          <p:blipFill rotWithShape="1">
            <a:blip r:embed="rId2">
              <a:alphaModFix/>
            </a:blip>
            <a:srcRect t="60366"/>
            <a:stretch/>
          </p:blipFill>
          <p:spPr>
            <a:xfrm flipH="1">
              <a:off x="-304775" y="-133351"/>
              <a:ext cx="9144001" cy="672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" name="Google Shape;58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5400000">
              <a:off x="7952975" y="3212075"/>
              <a:ext cx="2419350" cy="2476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9" name="Google Shape;59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1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1"/>
          </p:nvPr>
        </p:nvSpPr>
        <p:spPr>
          <a:xfrm>
            <a:off x="1591950" y="2814405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ubTitle" idx="2"/>
          </p:nvPr>
        </p:nvSpPr>
        <p:spPr>
          <a:xfrm>
            <a:off x="1591950" y="1709505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subTitle" idx="3"/>
          </p:nvPr>
        </p:nvSpPr>
        <p:spPr>
          <a:xfrm>
            <a:off x="1591950" y="3919305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4"/>
          </p:nvPr>
        </p:nvSpPr>
        <p:spPr>
          <a:xfrm>
            <a:off x="5344800" y="1709505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subTitle" idx="5"/>
          </p:nvPr>
        </p:nvSpPr>
        <p:spPr>
          <a:xfrm>
            <a:off x="5344800" y="2814405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6"/>
          </p:nvPr>
        </p:nvSpPr>
        <p:spPr>
          <a:xfrm>
            <a:off x="5344800" y="3919305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7" hasCustomPrompt="1"/>
          </p:nvPr>
        </p:nvSpPr>
        <p:spPr>
          <a:xfrm>
            <a:off x="720000" y="1345001"/>
            <a:ext cx="734700" cy="48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1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8" hasCustomPrompt="1"/>
          </p:nvPr>
        </p:nvSpPr>
        <p:spPr>
          <a:xfrm>
            <a:off x="4472850" y="2449906"/>
            <a:ext cx="734700" cy="48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1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8" name="Google Shape;68;p13"/>
          <p:cNvSpPr txBox="1">
            <a:spLocks noGrp="1"/>
          </p:cNvSpPr>
          <p:nvPr>
            <p:ph type="title" idx="9" hasCustomPrompt="1"/>
          </p:nvPr>
        </p:nvSpPr>
        <p:spPr>
          <a:xfrm>
            <a:off x="4472850" y="1345001"/>
            <a:ext cx="734700" cy="48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1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9" name="Google Shape;69;p13"/>
          <p:cNvSpPr txBox="1">
            <a:spLocks noGrp="1"/>
          </p:cNvSpPr>
          <p:nvPr>
            <p:ph type="title" idx="13" hasCustomPrompt="1"/>
          </p:nvPr>
        </p:nvSpPr>
        <p:spPr>
          <a:xfrm>
            <a:off x="720000" y="2449906"/>
            <a:ext cx="734700" cy="48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1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0" name="Google Shape;70;p13"/>
          <p:cNvSpPr txBox="1">
            <a:spLocks noGrp="1"/>
          </p:cNvSpPr>
          <p:nvPr>
            <p:ph type="title" idx="14" hasCustomPrompt="1"/>
          </p:nvPr>
        </p:nvSpPr>
        <p:spPr>
          <a:xfrm>
            <a:off x="4472850" y="3554800"/>
            <a:ext cx="734700" cy="48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1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15" hasCustomPrompt="1"/>
          </p:nvPr>
        </p:nvSpPr>
        <p:spPr>
          <a:xfrm>
            <a:off x="720000" y="3554800"/>
            <a:ext cx="734700" cy="48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1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16"/>
          </p:nvPr>
        </p:nvSpPr>
        <p:spPr>
          <a:xfrm>
            <a:off x="1591950" y="1345012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ubTitle" idx="17"/>
          </p:nvPr>
        </p:nvSpPr>
        <p:spPr>
          <a:xfrm>
            <a:off x="1591950" y="2449912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subTitle" idx="18"/>
          </p:nvPr>
        </p:nvSpPr>
        <p:spPr>
          <a:xfrm>
            <a:off x="5344800" y="2449906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subTitle" idx="19"/>
          </p:nvPr>
        </p:nvSpPr>
        <p:spPr>
          <a:xfrm>
            <a:off x="1591950" y="3554812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subTitle" idx="20"/>
          </p:nvPr>
        </p:nvSpPr>
        <p:spPr>
          <a:xfrm>
            <a:off x="5344800" y="1345001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subTitle" idx="21"/>
          </p:nvPr>
        </p:nvSpPr>
        <p:spPr>
          <a:xfrm>
            <a:off x="5344800" y="355480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>
            <a:spLocks noGrp="1"/>
          </p:cNvSpPr>
          <p:nvPr>
            <p:ph type="title"/>
          </p:nvPr>
        </p:nvSpPr>
        <p:spPr>
          <a:xfrm>
            <a:off x="713225" y="2940300"/>
            <a:ext cx="4397700" cy="43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subTitle" idx="1"/>
          </p:nvPr>
        </p:nvSpPr>
        <p:spPr>
          <a:xfrm>
            <a:off x="713225" y="1198700"/>
            <a:ext cx="6691200" cy="156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pic>
        <p:nvPicPr>
          <p:cNvPr id="81" name="Google Shape;81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-413549" y="-792750"/>
            <a:ext cx="1981200" cy="2027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Questrial"/>
              <a:buNone/>
              <a:defRPr sz="3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Questrial"/>
              <a:buNone/>
              <a:defRPr sz="3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Questrial"/>
              <a:buNone/>
              <a:defRPr sz="3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Questrial"/>
              <a:buNone/>
              <a:defRPr sz="3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Questrial"/>
              <a:buNone/>
              <a:defRPr sz="3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Questrial"/>
              <a:buNone/>
              <a:defRPr sz="3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Questrial"/>
              <a:buNone/>
              <a:defRPr sz="3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Questrial"/>
              <a:buNone/>
              <a:defRPr sz="3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Questrial"/>
              <a:buNone/>
              <a:defRPr sz="3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3" r:id="rId4"/>
    <p:sldLayoutId id="2147483654" r:id="rId5"/>
    <p:sldLayoutId id="2147483655" r:id="rId6"/>
    <p:sldLayoutId id="2147483658" r:id="rId7"/>
    <p:sldLayoutId id="2147483659" r:id="rId8"/>
    <p:sldLayoutId id="2147483660" r:id="rId9"/>
    <p:sldLayoutId id="2147483661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  <p:sldLayoutId id="2147483673" r:id="rId17"/>
    <p:sldLayoutId id="2147483678" r:id="rId18"/>
    <p:sldLayoutId id="2147483679" r:id="rId1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7"/>
          <p:cNvSpPr txBox="1">
            <a:spLocks noGrp="1"/>
          </p:cNvSpPr>
          <p:nvPr>
            <p:ph type="ctrTitle"/>
          </p:nvPr>
        </p:nvSpPr>
        <p:spPr>
          <a:xfrm>
            <a:off x="424539" y="360002"/>
            <a:ext cx="4894800" cy="147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dirty="0">
                <a:solidFill>
                  <a:schemeClr val="accent2">
                    <a:lumMod val="50000"/>
                  </a:schemeClr>
                </a:solidFill>
                <a:effectLst/>
                <a:latin typeface="Roboto" panose="02000000000000000000" pitchFamily="2" charset="0"/>
              </a:rPr>
              <a:t>Transcription-Coupled DNA Repair and DNA Damage Surveillance in </a:t>
            </a:r>
            <a:r>
              <a:rPr lang="en-US" sz="2400" b="1" i="0" dirty="0" smtClean="0">
                <a:solidFill>
                  <a:schemeClr val="accent2">
                    <a:lumMod val="50000"/>
                  </a:schemeClr>
                </a:solidFill>
                <a:effectLst/>
                <a:latin typeface="Roboto" panose="02000000000000000000" pitchFamily="2" charset="0"/>
              </a:rPr>
              <a:t>Health</a:t>
            </a:r>
            <a:r>
              <a:rPr lang="en-US" sz="2400" b="1" dirty="0"/>
              <a:t/>
            </a:r>
            <a:br>
              <a:rPr lang="en-US" sz="2400" b="1" dirty="0"/>
            </a:br>
            <a:endParaRPr sz="2400" b="1" dirty="0"/>
          </a:p>
        </p:txBody>
      </p:sp>
      <p:sp>
        <p:nvSpPr>
          <p:cNvPr id="234" name="Google Shape;234;p37"/>
          <p:cNvSpPr txBox="1">
            <a:spLocks noGrp="1"/>
          </p:cNvSpPr>
          <p:nvPr>
            <p:ph type="subTitle" idx="1"/>
          </p:nvPr>
        </p:nvSpPr>
        <p:spPr>
          <a:xfrm>
            <a:off x="4246840" y="2362957"/>
            <a:ext cx="4042279" cy="6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-U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Instructor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</a:rPr>
              <a:t>: </a:t>
            </a:r>
            <a:r>
              <a:rPr lang="en-US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Dr.Eslami</a:t>
            </a:r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 marL="0" lvl="0" indent="0"/>
            <a:r>
              <a:rPr lang="en-US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presented 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</a:rPr>
              <a:t>by</a:t>
            </a:r>
            <a:r>
              <a:rPr lang="en-US" sz="16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: Zeynab </a:t>
            </a:r>
            <a:r>
              <a:rPr lang="en-US" sz="16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saraqi</a:t>
            </a:r>
            <a:r>
              <a:rPr lang="en-US" sz="16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Noqani</a:t>
            </a:r>
            <a:r>
              <a:rPr lang="en-US" sz="16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,</a:t>
            </a:r>
            <a:br>
              <a:rPr lang="en-US" sz="16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</a:br>
            <a:r>
              <a:rPr lang="en-US" sz="16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Minoo</a:t>
            </a:r>
            <a:r>
              <a:rPr lang="en-US" sz="16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Javadi</a:t>
            </a:r>
            <a:r>
              <a:rPr lang="en-US" sz="16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,</a:t>
            </a:r>
            <a:r>
              <a:rPr lang="en-US" sz="16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sz="16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Parmida </a:t>
            </a:r>
            <a:r>
              <a:rPr lang="en-US" sz="16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Hefzosehe</a:t>
            </a:r>
            <a:r>
              <a:rPr lang="en-US" sz="16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235" name="Google Shape;235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5416" y="3546312"/>
            <a:ext cx="10011250" cy="18587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3"/>
          <p:cNvSpPr txBox="1">
            <a:spLocks noGrp="1"/>
          </p:cNvSpPr>
          <p:nvPr>
            <p:ph type="title"/>
          </p:nvPr>
        </p:nvSpPr>
        <p:spPr>
          <a:xfrm>
            <a:off x="462271" y="470250"/>
            <a:ext cx="5138466" cy="65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sv-SE" sz="2200" dirty="0">
                <a:solidFill>
                  <a:schemeClr val="accent2">
                    <a:lumMod val="50000"/>
                  </a:schemeClr>
                </a:solidFill>
              </a:rPr>
              <a:t>Cockayne Syndrome Protein B (CSB) </a:t>
            </a:r>
            <a:r>
              <a:rPr lang="sv-SE" dirty="0"/>
              <a:t/>
            </a:r>
            <a:br>
              <a:rPr lang="sv-SE" dirty="0"/>
            </a:br>
            <a:endParaRPr dirty="0"/>
          </a:p>
        </p:txBody>
      </p:sp>
      <p:sp>
        <p:nvSpPr>
          <p:cNvPr id="297" name="Google Shape;297;p43"/>
          <p:cNvSpPr txBox="1">
            <a:spLocks noGrp="1"/>
          </p:cNvSpPr>
          <p:nvPr>
            <p:ph type="subTitle" idx="1"/>
          </p:nvPr>
        </p:nvSpPr>
        <p:spPr>
          <a:xfrm>
            <a:off x="462271" y="1326700"/>
            <a:ext cx="4685100" cy="229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SzPts val="1100"/>
              <a:buNone/>
            </a:pPr>
            <a:r>
              <a:rPr lang="en-US" dirty="0"/>
              <a:t>CSB is the first protein recruited to the stalled transcription complex. </a:t>
            </a:r>
          </a:p>
          <a:p>
            <a:pPr marL="0" lvl="0" indent="0">
              <a:buSzPts val="1100"/>
              <a:buNone/>
            </a:pPr>
            <a:endParaRPr lang="en-US" dirty="0"/>
          </a:p>
          <a:p>
            <a:pPr marL="0" lvl="0" indent="0">
              <a:buSzPts val="1100"/>
              <a:buNone/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Questrial" pitchFamily="2" charset="0"/>
                <a:ea typeface="Questrial" pitchFamily="2" charset="0"/>
                <a:cs typeface="Questrial" pitchFamily="2" charset="0"/>
              </a:rPr>
              <a:t>Functions of CSB </a:t>
            </a:r>
          </a:p>
          <a:p>
            <a:pPr marL="0" lvl="0" indent="0">
              <a:buSzPts val="1100"/>
              <a:buNone/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Questrial" pitchFamily="2" charset="0"/>
                <a:ea typeface="Questrial" pitchFamily="2" charset="0"/>
                <a:cs typeface="Questrial" pitchFamily="2" charset="0"/>
              </a:rPr>
              <a:t/>
            </a:r>
            <a:br>
              <a:rPr lang="en-US" sz="2000" dirty="0">
                <a:solidFill>
                  <a:schemeClr val="accent2">
                    <a:lumMod val="50000"/>
                  </a:schemeClr>
                </a:solidFill>
                <a:latin typeface="Questrial" pitchFamily="2" charset="0"/>
                <a:ea typeface="Questrial" pitchFamily="2" charset="0"/>
                <a:cs typeface="Questrial" pitchFamily="2" charset="0"/>
              </a:rPr>
            </a:br>
            <a:r>
              <a:rPr lang="en-US" dirty="0"/>
              <a:t>Chromatin remodeling</a:t>
            </a:r>
          </a:p>
          <a:p>
            <a:pPr marL="0" lvl="0" indent="0">
              <a:buSzPts val="1100"/>
              <a:buNone/>
            </a:pPr>
            <a:r>
              <a:rPr lang="en-US" dirty="0"/>
              <a:t> Stabilization of the repair complex </a:t>
            </a:r>
          </a:p>
          <a:p>
            <a:pPr marL="0" lvl="0" indent="0">
              <a:buSzPts val="1100"/>
              <a:buNone/>
            </a:pPr>
            <a:r>
              <a:rPr lang="en-US" dirty="0"/>
              <a:t>Recruitment of additional repair factors</a:t>
            </a:r>
            <a:endParaRPr lang="en-US" sz="2000" dirty="0">
              <a:solidFill>
                <a:schemeClr val="accent2">
                  <a:lumMod val="50000"/>
                </a:schemeClr>
              </a:solidFill>
              <a:latin typeface="Questrial" pitchFamily="2" charset="0"/>
              <a:ea typeface="Questrial" pitchFamily="2" charset="0"/>
              <a:cs typeface="Questrial" pitchFamily="2" charset="0"/>
            </a:endParaRPr>
          </a:p>
        </p:txBody>
      </p:sp>
      <p:pic>
        <p:nvPicPr>
          <p:cNvPr id="298" name="Google Shape;298;p43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30555" r="30555"/>
          <a:stretch/>
        </p:blipFill>
        <p:spPr>
          <a:xfrm>
            <a:off x="6112497" y="-30250"/>
            <a:ext cx="3042299" cy="521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48"/>
          <p:cNvSpPr txBox="1">
            <a:spLocks noGrp="1"/>
          </p:cNvSpPr>
          <p:nvPr>
            <p:ph type="title"/>
          </p:nvPr>
        </p:nvSpPr>
        <p:spPr>
          <a:xfrm>
            <a:off x="3266501" y="-98070"/>
            <a:ext cx="5607000" cy="178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2500" dirty="0">
                <a:solidFill>
                  <a:schemeClr val="accent2">
                    <a:lumMod val="50000"/>
                  </a:schemeClr>
                </a:solidFill>
              </a:rPr>
              <a:t>Role of CSA </a:t>
            </a:r>
            <a:r>
              <a:rPr lang="en-US" dirty="0"/>
              <a:t/>
            </a:r>
            <a:br>
              <a:rPr lang="en-US" dirty="0"/>
            </a:br>
            <a:endParaRPr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68" y="795780"/>
            <a:ext cx="9051532" cy="43477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" name="Google Shape;440;p5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8159" r="18144"/>
          <a:stretch/>
        </p:blipFill>
        <p:spPr>
          <a:xfrm>
            <a:off x="6072876" y="0"/>
            <a:ext cx="3216167" cy="5143501"/>
          </a:xfrm>
          <a:prstGeom prst="rect">
            <a:avLst/>
          </a:prstGeom>
        </p:spPr>
      </p:pic>
      <p:sp>
        <p:nvSpPr>
          <p:cNvPr id="441" name="Google Shape;441;p51"/>
          <p:cNvSpPr txBox="1">
            <a:spLocks noGrp="1"/>
          </p:cNvSpPr>
          <p:nvPr>
            <p:ph type="title"/>
          </p:nvPr>
        </p:nvSpPr>
        <p:spPr>
          <a:xfrm>
            <a:off x="209197" y="1090974"/>
            <a:ext cx="5497920" cy="78179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fr-FR" sz="2500" dirty="0" err="1">
                <a:solidFill>
                  <a:schemeClr val="accent2">
                    <a:lumMod val="50000"/>
                  </a:schemeClr>
                </a:solidFill>
              </a:rPr>
              <a:t>Cockayne</a:t>
            </a:r>
            <a:r>
              <a:rPr lang="fr-FR" sz="2500" dirty="0">
                <a:solidFill>
                  <a:schemeClr val="accent2">
                    <a:lumMod val="50000"/>
                  </a:schemeClr>
                </a:solidFill>
              </a:rPr>
              <a:t> Syndrome </a:t>
            </a:r>
            <a:r>
              <a:rPr lang="fr-FR" sz="2500" dirty="0" err="1">
                <a:solidFill>
                  <a:schemeClr val="accent2">
                    <a:lumMod val="50000"/>
                  </a:schemeClr>
                </a:solidFill>
              </a:rPr>
              <a:t>Protein</a:t>
            </a:r>
            <a:r>
              <a:rPr lang="fr-FR" sz="2500" dirty="0">
                <a:solidFill>
                  <a:schemeClr val="accent2">
                    <a:lumMod val="50000"/>
                  </a:schemeClr>
                </a:solidFill>
              </a:rPr>
              <a:t> A (CSA)</a:t>
            </a:r>
            <a:endParaRPr sz="25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42" name="Google Shape;442;p51"/>
          <p:cNvSpPr txBox="1">
            <a:spLocks noGrp="1"/>
          </p:cNvSpPr>
          <p:nvPr>
            <p:ph type="subTitle" idx="1"/>
          </p:nvPr>
        </p:nvSpPr>
        <p:spPr>
          <a:xfrm>
            <a:off x="278565" y="2078700"/>
            <a:ext cx="3595200" cy="9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1800" b="1" dirty="0"/>
              <a:t>Functions </a:t>
            </a:r>
          </a:p>
          <a:p>
            <a:pPr marL="0" lvl="0" indent="0"/>
            <a:endParaRPr lang="en-US" sz="1800" b="1" dirty="0"/>
          </a:p>
          <a:p>
            <a:pPr marL="0" lvl="0" indent="0"/>
            <a:r>
              <a:rPr lang="en-US" sz="1800" dirty="0"/>
              <a:t>Regulation of ubiquitination </a:t>
            </a:r>
          </a:p>
          <a:p>
            <a:pPr marL="0" lvl="0" indent="0"/>
            <a:r>
              <a:rPr lang="en-US" sz="1800" dirty="0"/>
              <a:t>Assembly of the repair machinery </a:t>
            </a:r>
          </a:p>
          <a:p>
            <a:pPr marL="0" lvl="0" indent="0"/>
            <a:r>
              <a:rPr lang="en-US" sz="1800" dirty="0"/>
              <a:t>Control of CSB stability </a:t>
            </a:r>
            <a:br>
              <a:rPr lang="en-US" sz="1800" dirty="0"/>
            </a:br>
            <a:endParaRPr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500" dirty="0">
                <a:solidFill>
                  <a:schemeClr val="accent2">
                    <a:lumMod val="50000"/>
                  </a:schemeClr>
                </a:solidFill>
              </a:rPr>
              <a:t>Role of UVSSA and USP7 </a:t>
            </a:r>
            <a:r>
              <a:rPr lang="en-US" dirty="0"/>
              <a:t/>
            </a:r>
            <a:br>
              <a:rPr lang="en-US" dirty="0"/>
            </a:br>
            <a:endParaRPr dirty="0"/>
          </a:p>
        </p:txBody>
      </p:sp>
      <p:sp>
        <p:nvSpPr>
          <p:cNvPr id="352" name="Google Shape;352;p46"/>
          <p:cNvSpPr txBox="1">
            <a:spLocks noGrp="1"/>
          </p:cNvSpPr>
          <p:nvPr>
            <p:ph type="subTitle" idx="1"/>
          </p:nvPr>
        </p:nvSpPr>
        <p:spPr>
          <a:xfrm>
            <a:off x="1733613" y="1674962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1600" b="1" dirty="0"/>
              <a:t>UVSSA</a:t>
            </a:r>
          </a:p>
          <a:p>
            <a:pPr marL="0" lvl="0" indent="0"/>
            <a:r>
              <a:rPr lang="en-US" dirty="0"/>
              <a:t>Recruits USP7</a:t>
            </a:r>
            <a:endParaRPr dirty="0"/>
          </a:p>
        </p:txBody>
      </p:sp>
      <p:sp>
        <p:nvSpPr>
          <p:cNvPr id="353" name="Google Shape;353;p46"/>
          <p:cNvSpPr txBox="1">
            <a:spLocks noGrp="1"/>
          </p:cNvSpPr>
          <p:nvPr>
            <p:ph type="subTitle" idx="2"/>
          </p:nvPr>
        </p:nvSpPr>
        <p:spPr>
          <a:xfrm>
            <a:off x="6282482" y="1990401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Venus has extremely high temperatures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54" name="Google Shape;354;p46"/>
          <p:cNvSpPr txBox="1">
            <a:spLocks noGrp="1"/>
          </p:cNvSpPr>
          <p:nvPr>
            <p:ph type="subTitle" idx="3"/>
          </p:nvPr>
        </p:nvSpPr>
        <p:spPr>
          <a:xfrm>
            <a:off x="1733613" y="3178613"/>
            <a:ext cx="2297542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1600" b="1" dirty="0">
                <a:solidFill>
                  <a:schemeClr val="bg1"/>
                </a:solidFill>
              </a:rPr>
              <a:t>.</a:t>
            </a:r>
            <a:r>
              <a:rPr lang="en-US" sz="1600" b="1" dirty="0"/>
              <a:t> USP7</a:t>
            </a:r>
          </a:p>
          <a:p>
            <a:pPr marL="0" lvl="0" indent="0"/>
            <a:r>
              <a:rPr lang="en-US" dirty="0"/>
              <a:t> Prevents CSB degradation </a:t>
            </a:r>
            <a:br>
              <a:rPr lang="en-US" dirty="0"/>
            </a:br>
            <a:endParaRPr dirty="0">
              <a:solidFill>
                <a:schemeClr val="bg1"/>
              </a:solidFill>
            </a:endParaRPr>
          </a:p>
        </p:txBody>
      </p:sp>
      <p:sp>
        <p:nvSpPr>
          <p:cNvPr id="355" name="Google Shape;355;p46"/>
          <p:cNvSpPr txBox="1">
            <a:spLocks noGrp="1"/>
          </p:cNvSpPr>
          <p:nvPr>
            <p:ph type="subTitle" idx="4"/>
          </p:nvPr>
        </p:nvSpPr>
        <p:spPr>
          <a:xfrm>
            <a:off x="5493300" y="2545897"/>
            <a:ext cx="3834174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/>
              <a:t>Stabilization of the TC-NER repair complex</a:t>
            </a:r>
            <a:endParaRPr dirty="0"/>
          </a:p>
        </p:txBody>
      </p:sp>
      <p:sp>
        <p:nvSpPr>
          <p:cNvPr id="356" name="Google Shape;356;p46"/>
          <p:cNvSpPr txBox="1">
            <a:spLocks noGrp="1"/>
          </p:cNvSpPr>
          <p:nvPr>
            <p:ph type="subTitle" idx="5"/>
          </p:nvPr>
        </p:nvSpPr>
        <p:spPr>
          <a:xfrm>
            <a:off x="883318" y="1317474"/>
            <a:ext cx="3554796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sz="1800" dirty="0"/>
              <a:t>Repair-Stabilizing Complex </a:t>
            </a:r>
            <a:br>
              <a:rPr lang="en-US" sz="1800" dirty="0"/>
            </a:br>
            <a:endParaRPr sz="1800" dirty="0"/>
          </a:p>
        </p:txBody>
      </p:sp>
      <p:sp>
        <p:nvSpPr>
          <p:cNvPr id="357" name="Google Shape;357;p46"/>
          <p:cNvSpPr txBox="1">
            <a:spLocks noGrp="1"/>
          </p:cNvSpPr>
          <p:nvPr>
            <p:ph type="subTitle" idx="6"/>
          </p:nvPr>
        </p:nvSpPr>
        <p:spPr>
          <a:xfrm>
            <a:off x="2358509" y="3171069"/>
            <a:ext cx="19782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bg1"/>
                </a:solidFill>
              </a:rPr>
              <a:t>.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58" name="Google Shape;358;p46"/>
          <p:cNvSpPr txBox="1">
            <a:spLocks noGrp="1"/>
          </p:cNvSpPr>
          <p:nvPr>
            <p:ph type="subTitle" idx="7"/>
          </p:nvPr>
        </p:nvSpPr>
        <p:spPr>
          <a:xfrm>
            <a:off x="6282468" y="1625400"/>
            <a:ext cx="19782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.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59" name="Google Shape;359;p46"/>
          <p:cNvSpPr txBox="1">
            <a:spLocks noGrp="1"/>
          </p:cNvSpPr>
          <p:nvPr>
            <p:ph type="subTitle" idx="8"/>
          </p:nvPr>
        </p:nvSpPr>
        <p:spPr>
          <a:xfrm>
            <a:off x="5505318" y="2130675"/>
            <a:ext cx="19782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sz="1800" b="1" dirty="0"/>
              <a:t>Outcome</a:t>
            </a:r>
            <a:endParaRPr b="1" dirty="0"/>
          </a:p>
        </p:txBody>
      </p:sp>
      <p:sp>
        <p:nvSpPr>
          <p:cNvPr id="360" name="Google Shape;360;p46"/>
          <p:cNvSpPr/>
          <p:nvPr/>
        </p:nvSpPr>
        <p:spPr>
          <a:xfrm>
            <a:off x="767986" y="1625400"/>
            <a:ext cx="828300" cy="828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Albert Sans"/>
                <a:ea typeface="Albert Sans"/>
                <a:cs typeface="Albert Sans"/>
                <a:sym typeface="Albert Sans"/>
              </a:rPr>
              <a:t>01</a:t>
            </a:r>
            <a:endParaRPr sz="2000" b="1" dirty="0">
              <a:latin typeface="Albert Sans"/>
              <a:ea typeface="Albert Sans"/>
              <a:cs typeface="Albert Sans"/>
              <a:sym typeface="Albert Sans"/>
            </a:endParaRPr>
          </a:p>
        </p:txBody>
      </p:sp>
      <p:sp>
        <p:nvSpPr>
          <p:cNvPr id="362" name="Google Shape;362;p46"/>
          <p:cNvSpPr/>
          <p:nvPr/>
        </p:nvSpPr>
        <p:spPr>
          <a:xfrm>
            <a:off x="762333" y="3007100"/>
            <a:ext cx="828300" cy="828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Albert Sans"/>
                <a:ea typeface="Albert Sans"/>
                <a:cs typeface="Albert Sans"/>
                <a:sym typeface="Albert Sans"/>
              </a:rPr>
              <a:t>02</a:t>
            </a:r>
            <a:endParaRPr sz="2000" b="1" dirty="0">
              <a:latin typeface="Albert Sans"/>
              <a:ea typeface="Albert Sans"/>
              <a:cs typeface="Albert Sans"/>
              <a:sym typeface="Albert Sans"/>
            </a:endParaRPr>
          </a:p>
        </p:txBody>
      </p:sp>
      <p:sp>
        <p:nvSpPr>
          <p:cNvPr id="2" name="Google Shape;360;p46">
            <a:extLst>
              <a:ext uri="{FF2B5EF4-FFF2-40B4-BE49-F238E27FC236}">
                <a16:creationId xmlns:a16="http://schemas.microsoft.com/office/drawing/2014/main" xmlns="" id="{EBC65ED0-5B19-BAB5-5888-FF7C8A7D237C}"/>
              </a:ext>
            </a:extLst>
          </p:cNvPr>
          <p:cNvSpPr/>
          <p:nvPr/>
        </p:nvSpPr>
        <p:spPr>
          <a:xfrm>
            <a:off x="4375358" y="2110200"/>
            <a:ext cx="828300" cy="828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Albert Sans"/>
                <a:ea typeface="Albert Sans"/>
                <a:cs typeface="Albert Sans"/>
                <a:sym typeface="Albert Sans"/>
              </a:rPr>
              <a:t>03</a:t>
            </a:r>
            <a:endParaRPr sz="2000" b="1" dirty="0">
              <a:latin typeface="Albert Sans"/>
              <a:ea typeface="Albert Sans"/>
              <a:cs typeface="Albert Sans"/>
              <a:sym typeface="Albert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318550" y="2343150"/>
            <a:ext cx="7886700" cy="287655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40"/>
          <p:cNvSpPr txBox="1">
            <a:spLocks noGrp="1"/>
          </p:cNvSpPr>
          <p:nvPr>
            <p:ph type="title"/>
          </p:nvPr>
        </p:nvSpPr>
        <p:spPr>
          <a:xfrm>
            <a:off x="713225" y="1185567"/>
            <a:ext cx="5857843" cy="51154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3000" dirty="0">
                <a:solidFill>
                  <a:schemeClr val="accent2">
                    <a:lumMod val="50000"/>
                  </a:schemeClr>
                </a:solidFill>
              </a:rPr>
              <a:t>TFIIH Complex</a:t>
            </a:r>
            <a:endParaRPr sz="3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74" name="Google Shape;274;p40"/>
          <p:cNvSpPr txBox="1">
            <a:spLocks noGrp="1"/>
          </p:cNvSpPr>
          <p:nvPr>
            <p:ph type="subTitle" idx="1"/>
          </p:nvPr>
        </p:nvSpPr>
        <p:spPr>
          <a:xfrm>
            <a:off x="713225" y="1900650"/>
            <a:ext cx="48729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1800" dirty="0"/>
              <a:t>A critical complex involved in:</a:t>
            </a:r>
          </a:p>
          <a:p>
            <a:pPr marL="0" lvl="0" indent="0"/>
            <a:endParaRPr lang="en-US" sz="18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/>
              <a:t>Transcription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/>
              <a:t>DNA repair</a:t>
            </a:r>
            <a:endParaRPr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49"/>
          <p:cNvSpPr txBox="1">
            <a:spLocks noGrp="1"/>
          </p:cNvSpPr>
          <p:nvPr>
            <p:ph type="subTitle" idx="1"/>
          </p:nvPr>
        </p:nvSpPr>
        <p:spPr>
          <a:xfrm>
            <a:off x="713225" y="769878"/>
            <a:ext cx="6691200" cy="156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Questrial" pitchFamily="2" charset="0"/>
                <a:ea typeface="Questrial" pitchFamily="2" charset="0"/>
                <a:cs typeface="Questrial" pitchFamily="2" charset="0"/>
              </a:rPr>
              <a:t>Functions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dirty="0">
                <a:solidFill>
                  <a:schemeClr val="accent2">
                    <a:lumMod val="50000"/>
                  </a:schemeClr>
                </a:solidFill>
              </a:rPr>
            </a:br>
            <a:endParaRPr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27" name="Google Shape;427;p49"/>
          <p:cNvSpPr txBox="1">
            <a:spLocks noGrp="1"/>
          </p:cNvSpPr>
          <p:nvPr>
            <p:ph type="title"/>
          </p:nvPr>
        </p:nvSpPr>
        <p:spPr>
          <a:xfrm>
            <a:off x="713225" y="1910402"/>
            <a:ext cx="4397700" cy="13226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>
                <a:latin typeface="Figtree"/>
              </a:rPr>
              <a:t>DNA unwinding</a:t>
            </a:r>
            <a:br>
              <a:rPr lang="en-US" dirty="0">
                <a:latin typeface="Figtree"/>
              </a:rPr>
            </a:br>
            <a:r>
              <a:rPr lang="en-US" dirty="0">
                <a:latin typeface="Figtree"/>
              </a:rPr>
              <a:t>Lesion verification </a:t>
            </a:r>
            <a:br>
              <a:rPr lang="en-US" dirty="0">
                <a:latin typeface="Figtree"/>
              </a:rPr>
            </a:br>
            <a:r>
              <a:rPr lang="en-US" dirty="0">
                <a:latin typeface="Figtree"/>
              </a:rPr>
              <a:t>Preparation for excision </a:t>
            </a:r>
            <a:r>
              <a:rPr lang="en-US" dirty="0"/>
              <a:t/>
            </a:r>
            <a:br>
              <a:rPr lang="en-US" dirty="0"/>
            </a:br>
            <a:endParaRPr dirty="0"/>
          </a:p>
        </p:txBody>
      </p:sp>
      <p:pic>
        <p:nvPicPr>
          <p:cNvPr id="428" name="Google Shape;428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875616">
            <a:off x="-346675" y="3409951"/>
            <a:ext cx="9989750" cy="1854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47"/>
          <p:cNvSpPr txBox="1">
            <a:spLocks noGrp="1"/>
          </p:cNvSpPr>
          <p:nvPr>
            <p:ph type="subTitle" idx="2"/>
          </p:nvPr>
        </p:nvSpPr>
        <p:spPr>
          <a:xfrm>
            <a:off x="3483900" y="1965075"/>
            <a:ext cx="21762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bg1"/>
                </a:solidFill>
              </a:rPr>
              <a:t>.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403" name="Google Shape;403;p47"/>
          <p:cNvSpPr txBox="1">
            <a:spLocks noGrp="1"/>
          </p:cNvSpPr>
          <p:nvPr>
            <p:ph type="subTitle" idx="5"/>
          </p:nvPr>
        </p:nvSpPr>
        <p:spPr>
          <a:xfrm>
            <a:off x="5194063" y="1984200"/>
            <a:ext cx="2700125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/>
              <a:t>Following lesion removal: DNA polymerase δ/ε fills the gap DNA ligase I seals the remaining nick </a:t>
            </a:r>
            <a:br>
              <a:rPr lang="en-US" dirty="0"/>
            </a:br>
            <a:endParaRPr dirty="0"/>
          </a:p>
        </p:txBody>
      </p:sp>
      <p:sp>
        <p:nvSpPr>
          <p:cNvPr id="404" name="Google Shape;404;p4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500" dirty="0">
                <a:solidFill>
                  <a:schemeClr val="accent2">
                    <a:lumMod val="50000"/>
                  </a:schemeClr>
                </a:solidFill>
              </a:rPr>
              <a:t>DNA Excision Step</a:t>
            </a:r>
            <a:endParaRPr sz="25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05" name="Google Shape;405;p47"/>
          <p:cNvSpPr txBox="1">
            <a:spLocks noGrp="1"/>
          </p:cNvSpPr>
          <p:nvPr>
            <p:ph type="subTitle" idx="1"/>
          </p:nvPr>
        </p:nvSpPr>
        <p:spPr>
          <a:xfrm>
            <a:off x="785875" y="1871544"/>
            <a:ext cx="21741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/>
              <a:t>XPF-ERCC1</a:t>
            </a:r>
          </a:p>
          <a:p>
            <a:pPr marL="0" lvl="0" indent="0"/>
            <a:r>
              <a:rPr lang="en-US" dirty="0"/>
              <a:t> XPG</a:t>
            </a:r>
            <a:endParaRPr dirty="0"/>
          </a:p>
        </p:txBody>
      </p:sp>
      <p:sp>
        <p:nvSpPr>
          <p:cNvPr id="406" name="Google Shape;406;p47"/>
          <p:cNvSpPr txBox="1">
            <a:spLocks noGrp="1"/>
          </p:cNvSpPr>
          <p:nvPr>
            <p:ph type="subTitle" idx="3"/>
          </p:nvPr>
        </p:nvSpPr>
        <p:spPr>
          <a:xfrm>
            <a:off x="785875" y="3518525"/>
            <a:ext cx="3403853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/>
              <a:t>Removal of the damaged DNA fragment containing approximately: </a:t>
            </a:r>
          </a:p>
          <a:p>
            <a:pPr marL="0" lvl="0" indent="0"/>
            <a:r>
              <a:rPr lang="en-US" dirty="0"/>
              <a:t>25–30 nucleotides</a:t>
            </a:r>
            <a:endParaRPr dirty="0"/>
          </a:p>
        </p:txBody>
      </p:sp>
      <p:sp>
        <p:nvSpPr>
          <p:cNvPr id="407" name="Google Shape;407;p47"/>
          <p:cNvSpPr txBox="1">
            <a:spLocks noGrp="1"/>
          </p:cNvSpPr>
          <p:nvPr>
            <p:ph type="subTitle" idx="4"/>
          </p:nvPr>
        </p:nvSpPr>
        <p:spPr>
          <a:xfrm>
            <a:off x="2140678" y="4003325"/>
            <a:ext cx="21762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.</a:t>
            </a:r>
            <a:endParaRPr dirty="0"/>
          </a:p>
        </p:txBody>
      </p:sp>
      <p:sp>
        <p:nvSpPr>
          <p:cNvPr id="408" name="Google Shape;408;p47"/>
          <p:cNvSpPr txBox="1">
            <a:spLocks noGrp="1"/>
          </p:cNvSpPr>
          <p:nvPr>
            <p:ph type="subTitle" idx="6"/>
          </p:nvPr>
        </p:nvSpPr>
        <p:spPr>
          <a:xfrm>
            <a:off x="6180125" y="3518525"/>
            <a:ext cx="21780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bg1"/>
                </a:solidFill>
              </a:rPr>
              <a:t>.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409" name="Google Shape;409;p47"/>
          <p:cNvSpPr txBox="1">
            <a:spLocks noGrp="1"/>
          </p:cNvSpPr>
          <p:nvPr>
            <p:ph type="subTitle" idx="7"/>
          </p:nvPr>
        </p:nvSpPr>
        <p:spPr>
          <a:xfrm>
            <a:off x="720000" y="1747575"/>
            <a:ext cx="21720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b="1" dirty="0">
                <a:latin typeface="Figtree"/>
              </a:rPr>
              <a:t>Endonucleases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410" name="Google Shape;410;p47"/>
          <p:cNvSpPr txBox="1">
            <a:spLocks noGrp="1"/>
          </p:cNvSpPr>
          <p:nvPr>
            <p:ph type="subTitle" idx="8"/>
          </p:nvPr>
        </p:nvSpPr>
        <p:spPr>
          <a:xfrm>
            <a:off x="5191699" y="563325"/>
            <a:ext cx="2702489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DNA Resynthesis</a:t>
            </a:r>
            <a:endParaRPr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11" name="Google Shape;411;p47"/>
          <p:cNvSpPr txBox="1">
            <a:spLocks noGrp="1"/>
          </p:cNvSpPr>
          <p:nvPr>
            <p:ph type="subTitle" idx="9"/>
          </p:nvPr>
        </p:nvSpPr>
        <p:spPr>
          <a:xfrm>
            <a:off x="5192882" y="1732787"/>
            <a:ext cx="2617677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b="1" dirty="0">
                <a:latin typeface="Figtree"/>
              </a:rPr>
              <a:t>DNA Resynthesis </a:t>
            </a:r>
            <a:br>
              <a:rPr lang="en-US" b="1" dirty="0">
                <a:latin typeface="Figtree"/>
              </a:rPr>
            </a:br>
            <a:endParaRPr b="1" dirty="0">
              <a:latin typeface="Figtree"/>
            </a:endParaRPr>
          </a:p>
        </p:txBody>
      </p:sp>
      <p:sp>
        <p:nvSpPr>
          <p:cNvPr id="412" name="Google Shape;412;p47"/>
          <p:cNvSpPr txBox="1">
            <a:spLocks noGrp="1"/>
          </p:cNvSpPr>
          <p:nvPr>
            <p:ph type="subTitle" idx="13"/>
          </p:nvPr>
        </p:nvSpPr>
        <p:spPr>
          <a:xfrm>
            <a:off x="785875" y="2843794"/>
            <a:ext cx="21720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b="1" dirty="0">
                <a:latin typeface="Figtree"/>
              </a:rPr>
              <a:t>Function</a:t>
            </a:r>
            <a:endParaRPr b="1" dirty="0">
              <a:latin typeface="Figtree"/>
            </a:endParaRPr>
          </a:p>
        </p:txBody>
      </p:sp>
      <p:sp>
        <p:nvSpPr>
          <p:cNvPr id="413" name="Google Shape;413;p47"/>
          <p:cNvSpPr txBox="1">
            <a:spLocks noGrp="1"/>
          </p:cNvSpPr>
          <p:nvPr>
            <p:ph type="subTitle" idx="14"/>
          </p:nvPr>
        </p:nvSpPr>
        <p:spPr>
          <a:xfrm>
            <a:off x="3483900" y="3153525"/>
            <a:ext cx="21741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bg1"/>
                </a:solidFill>
              </a:rPr>
              <a:t>.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414" name="Google Shape;414;p47"/>
          <p:cNvSpPr txBox="1">
            <a:spLocks noGrp="1"/>
          </p:cNvSpPr>
          <p:nvPr>
            <p:ph type="subTitle" idx="15"/>
          </p:nvPr>
        </p:nvSpPr>
        <p:spPr>
          <a:xfrm>
            <a:off x="6180125" y="3153525"/>
            <a:ext cx="21762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bg1"/>
                </a:solidFill>
              </a:rPr>
              <a:t>.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>
          <a:extLst>
            <a:ext uri="{FF2B5EF4-FFF2-40B4-BE49-F238E27FC236}">
              <a16:creationId xmlns:a16="http://schemas.microsoft.com/office/drawing/2014/main" xmlns="" id="{72DD18FE-BAF7-8B09-6099-DBC177610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8">
            <a:extLst>
              <a:ext uri="{FF2B5EF4-FFF2-40B4-BE49-F238E27FC236}">
                <a16:creationId xmlns:a16="http://schemas.microsoft.com/office/drawing/2014/main" xmlns="" id="{94CE3603-FB00-AA09-D10A-92666DA158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Complete TC-NER Pathway</a:t>
            </a:r>
            <a:endParaRPr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41" name="Google Shape;241;p38">
            <a:extLst>
              <a:ext uri="{FF2B5EF4-FFF2-40B4-BE49-F238E27FC236}">
                <a16:creationId xmlns:a16="http://schemas.microsoft.com/office/drawing/2014/main" xmlns="" id="{D19D7F4B-F1EC-9D4C-AFA8-F0CFB37E465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0000" y="1139550"/>
            <a:ext cx="7704000" cy="3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buNone/>
            </a:pPr>
            <a:r>
              <a:rPr lang="en-US" b="1" dirty="0"/>
              <a:t>Major Steps of TC-NER</a:t>
            </a:r>
            <a:endParaRPr b="1" dirty="0">
              <a:solidFill>
                <a:schemeClr val="dk1"/>
              </a:solidFill>
            </a:endParaRPr>
          </a:p>
        </p:txBody>
      </p:sp>
      <p:graphicFrame>
        <p:nvGraphicFramePr>
          <p:cNvPr id="242" name="Google Shape;242;p38">
            <a:extLst>
              <a:ext uri="{FF2B5EF4-FFF2-40B4-BE49-F238E27FC236}">
                <a16:creationId xmlns:a16="http://schemas.microsoft.com/office/drawing/2014/main" xmlns="" id="{832E8F00-58B5-4CEB-7A68-DC316BC512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5409128"/>
              </p:ext>
            </p:extLst>
          </p:nvPr>
        </p:nvGraphicFramePr>
        <p:xfrm>
          <a:off x="737826" y="1767225"/>
          <a:ext cx="6369269" cy="1221918"/>
        </p:xfrm>
        <a:graphic>
          <a:graphicData uri="http://schemas.openxmlformats.org/drawingml/2006/table">
            <a:tbl>
              <a:tblPr>
                <a:noFill/>
                <a:tableStyleId>{52A06166-0ED5-498F-9B53-B0F010FD8230}</a:tableStyleId>
              </a:tblPr>
              <a:tblGrid>
                <a:gridCol w="63692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07306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RNA Polymerase II stalling</a:t>
                      </a:r>
                      <a:endParaRPr sz="1400" b="1" u="sng" dirty="0">
                        <a:solidFill>
                          <a:schemeClr val="dk1"/>
                        </a:solidFill>
                        <a:latin typeface="Figtree"/>
                        <a:ea typeface="Figtree"/>
                        <a:cs typeface="Figtree"/>
                        <a:sym typeface="Figtree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7306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Recruitment of CSB</a:t>
                      </a:r>
                      <a:endParaRPr sz="1400" b="1" u="sng" dirty="0">
                        <a:solidFill>
                          <a:schemeClr val="dk1"/>
                        </a:solidFill>
                        <a:latin typeface="Figtree"/>
                        <a:ea typeface="Figtree"/>
                        <a:cs typeface="Figtree"/>
                        <a:sym typeface="Figtree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7306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Recruitment of CSA and UVSSA</a:t>
                      </a:r>
                      <a:endParaRPr sz="1400" b="1" u="sng" dirty="0">
                        <a:solidFill>
                          <a:schemeClr val="dk1"/>
                        </a:solidFill>
                        <a:latin typeface="Figtree"/>
                        <a:ea typeface="Figtree"/>
                        <a:cs typeface="Figtree"/>
                        <a:sym typeface="Figtree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243" name="Google Shape;243;p38">
            <a:extLst>
              <a:ext uri="{FF2B5EF4-FFF2-40B4-BE49-F238E27FC236}">
                <a16:creationId xmlns:a16="http://schemas.microsoft.com/office/drawing/2014/main" xmlns="" id="{81331628-FF54-7A99-1E49-E937FB0CE842}"/>
              </a:ext>
            </a:extLst>
          </p:cNvPr>
          <p:cNvSpPr txBox="1"/>
          <p:nvPr/>
        </p:nvSpPr>
        <p:spPr>
          <a:xfrm>
            <a:off x="1650113" y="4133675"/>
            <a:ext cx="1713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 u="sng" dirty="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44" name="Google Shape;244;p38">
            <a:extLst>
              <a:ext uri="{FF2B5EF4-FFF2-40B4-BE49-F238E27FC236}">
                <a16:creationId xmlns:a16="http://schemas.microsoft.com/office/drawing/2014/main" xmlns="" id="{043E313D-89B8-F5F8-ECD8-DACE82C0BA11}"/>
              </a:ext>
            </a:extLst>
          </p:cNvPr>
          <p:cNvSpPr txBox="1"/>
          <p:nvPr/>
        </p:nvSpPr>
        <p:spPr>
          <a:xfrm>
            <a:off x="4493887" y="4133675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 dirty="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4A20D830-C6BD-33CF-20D3-EB43F832FC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891227"/>
              </p:ext>
            </p:extLst>
          </p:nvPr>
        </p:nvGraphicFramePr>
        <p:xfrm>
          <a:off x="737826" y="2989143"/>
          <a:ext cx="6369268" cy="1483360"/>
        </p:xfrm>
        <a:graphic>
          <a:graphicData uri="http://schemas.openxmlformats.org/drawingml/2006/table">
            <a:tbl>
              <a:tblPr firstRow="1" bandRow="1">
                <a:tableStyleId>{52A06166-0ED5-498F-9B53-B0F010FD8230}</a:tableStyleId>
              </a:tblPr>
              <a:tblGrid>
                <a:gridCol w="6369268">
                  <a:extLst>
                    <a:ext uri="{9D8B030D-6E8A-4147-A177-3AD203B41FA5}">
                      <a16:colId xmlns:a16="http://schemas.microsoft.com/office/drawing/2014/main" xmlns="" val="40750826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Activation of TFIIH</a:t>
                      </a:r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973311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DNA excision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522371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DNA resynthesis</a:t>
                      </a:r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492073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Transcription restart</a:t>
                      </a:r>
                      <a:endParaRPr lang="en-US" dirty="0"/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319298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207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>
          <a:extLst>
            <a:ext uri="{FF2B5EF4-FFF2-40B4-BE49-F238E27FC236}">
              <a16:creationId xmlns:a16="http://schemas.microsoft.com/office/drawing/2014/main" xmlns="" id="{A33A574C-65B7-88A0-40A6-59ECE55C6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40">
            <a:extLst>
              <a:ext uri="{FF2B5EF4-FFF2-40B4-BE49-F238E27FC236}">
                <a16:creationId xmlns:a16="http://schemas.microsoft.com/office/drawing/2014/main" xmlns="" id="{EDC9AD73-E07A-224C-5B59-045B86FDBC2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318550" y="2343150"/>
            <a:ext cx="7886700" cy="287655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40">
            <a:extLst>
              <a:ext uri="{FF2B5EF4-FFF2-40B4-BE49-F238E27FC236}">
                <a16:creationId xmlns:a16="http://schemas.microsoft.com/office/drawing/2014/main" xmlns="" id="{881B3E5A-76D7-477D-8146-6C86267183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0345" y="1389102"/>
            <a:ext cx="5857843" cy="51154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2500" dirty="0">
                <a:solidFill>
                  <a:schemeClr val="accent2">
                    <a:lumMod val="50000"/>
                  </a:schemeClr>
                </a:solidFill>
              </a:rPr>
              <a:t>Role of Ubiquitination</a:t>
            </a:r>
            <a:br>
              <a:rPr lang="en-US" sz="25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25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sz="25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2000" b="1" dirty="0" err="1">
                <a:solidFill>
                  <a:schemeClr val="tx1"/>
                </a:solidFill>
              </a:rPr>
              <a:t>Ubiquitination</a:t>
            </a:r>
            <a:r>
              <a:rPr lang="en-US" sz="2000" b="1" dirty="0">
                <a:solidFill>
                  <a:schemeClr val="tx1"/>
                </a:solidFill>
              </a:rPr>
              <a:t> of RNA Polymerase II</a:t>
            </a:r>
            <a:endParaRPr sz="2500" b="1" dirty="0">
              <a:solidFill>
                <a:schemeClr val="tx1"/>
              </a:solidFill>
            </a:endParaRPr>
          </a:p>
        </p:txBody>
      </p:sp>
      <p:sp>
        <p:nvSpPr>
          <p:cNvPr id="274" name="Google Shape;274;p40">
            <a:extLst>
              <a:ext uri="{FF2B5EF4-FFF2-40B4-BE49-F238E27FC236}">
                <a16:creationId xmlns:a16="http://schemas.microsoft.com/office/drawing/2014/main" xmlns="" id="{C609C254-E675-DF27-A52A-9064FACE4C2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30345" y="2007600"/>
            <a:ext cx="48729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1800" dirty="0"/>
              <a:t>If repair fails:</a:t>
            </a:r>
          </a:p>
          <a:p>
            <a:pPr marL="0" lvl="0" indent="0"/>
            <a:endParaRPr lang="en-US" sz="1800" dirty="0"/>
          </a:p>
          <a:p>
            <a:pPr marL="0" lvl="0" indent="0"/>
            <a:r>
              <a:rPr lang="en-US" dirty="0"/>
              <a:t>RNA Polymerase II becomes ubiquitinated The stalled polymerase is degraded by the proteasome</a:t>
            </a:r>
            <a:endParaRPr sz="1800" dirty="0"/>
          </a:p>
        </p:txBody>
      </p:sp>
    </p:spTree>
    <p:extLst>
      <p:ext uri="{BB962C8B-B14F-4D97-AF65-F5344CB8AC3E}">
        <p14:creationId xmlns:p14="http://schemas.microsoft.com/office/powerpoint/2010/main" val="45468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>
          <a:extLst>
            <a:ext uri="{FF2B5EF4-FFF2-40B4-BE49-F238E27FC236}">
              <a16:creationId xmlns:a16="http://schemas.microsoft.com/office/drawing/2014/main" xmlns="" id="{9C16B1E8-1C23-8755-A370-2996C5942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49">
            <a:extLst>
              <a:ext uri="{FF2B5EF4-FFF2-40B4-BE49-F238E27FC236}">
                <a16:creationId xmlns:a16="http://schemas.microsoft.com/office/drawing/2014/main" xmlns="" id="{1437C64F-C4D4-D512-91B4-B0F93F4F3F0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13225" y="623291"/>
            <a:ext cx="6691200" cy="156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Questrial" pitchFamily="2" charset="0"/>
                <a:ea typeface="Questrial" pitchFamily="2" charset="0"/>
                <a:cs typeface="Questrial" pitchFamily="2" charset="0"/>
              </a:rPr>
              <a:t>Biological Importance </a:t>
            </a:r>
            <a:br>
              <a:rPr lang="en-US" dirty="0">
                <a:solidFill>
                  <a:schemeClr val="accent2">
                    <a:lumMod val="50000"/>
                  </a:schemeClr>
                </a:solidFill>
                <a:latin typeface="Questrial" pitchFamily="2" charset="0"/>
                <a:ea typeface="Questrial" pitchFamily="2" charset="0"/>
                <a:cs typeface="Questrial" pitchFamily="2" charset="0"/>
              </a:rPr>
            </a:b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Questrial" pitchFamily="2" charset="0"/>
                <a:ea typeface="Questrial" pitchFamily="2" charset="0"/>
                <a:cs typeface="Questrial" pitchFamily="2" charset="0"/>
              </a:rPr>
              <a:t> </a:t>
            </a:r>
            <a:endParaRPr dirty="0">
              <a:solidFill>
                <a:schemeClr val="accent2">
                  <a:lumMod val="50000"/>
                </a:schemeClr>
              </a:solidFill>
              <a:latin typeface="Questrial" pitchFamily="2" charset="0"/>
              <a:ea typeface="Questrial" pitchFamily="2" charset="0"/>
              <a:cs typeface="Questrial" pitchFamily="2" charset="0"/>
            </a:endParaRPr>
          </a:p>
        </p:txBody>
      </p:sp>
      <p:sp>
        <p:nvSpPr>
          <p:cNvPr id="427" name="Google Shape;427;p49">
            <a:extLst>
              <a:ext uri="{FF2B5EF4-FFF2-40B4-BE49-F238E27FC236}">
                <a16:creationId xmlns:a16="http://schemas.microsoft.com/office/drawing/2014/main" xmlns="" id="{81003ED1-D8AF-D651-ABDA-637A450CA87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25" y="1841034"/>
            <a:ext cx="5416408" cy="13226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000" dirty="0"/>
              <a:t>Prevents persistent transcription blockage</a:t>
            </a:r>
            <a:br>
              <a:rPr lang="en-US" sz="2000" dirty="0"/>
            </a:br>
            <a:endParaRPr sz="2000" dirty="0"/>
          </a:p>
        </p:txBody>
      </p:sp>
      <p:pic>
        <p:nvPicPr>
          <p:cNvPr id="428" name="Google Shape;428;p49">
            <a:extLst>
              <a:ext uri="{FF2B5EF4-FFF2-40B4-BE49-F238E27FC236}">
                <a16:creationId xmlns:a16="http://schemas.microsoft.com/office/drawing/2014/main" xmlns="" id="{E19E5EEB-E575-792C-390B-C9504F89D7B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875616">
            <a:off x="-346675" y="3409951"/>
            <a:ext cx="9989750" cy="18546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0947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Importance of DNA Repair </a:t>
            </a:r>
            <a:r>
              <a:rPr lang="en-US" dirty="0"/>
              <a:t/>
            </a:r>
            <a:br>
              <a:rPr lang="en-US" dirty="0"/>
            </a:br>
            <a:endParaRPr dirty="0"/>
          </a:p>
        </p:txBody>
      </p:sp>
      <p:sp>
        <p:nvSpPr>
          <p:cNvPr id="289" name="Google Shape;289;p42"/>
          <p:cNvSpPr txBox="1">
            <a:spLocks noGrp="1"/>
          </p:cNvSpPr>
          <p:nvPr>
            <p:ph type="subTitle" idx="1"/>
          </p:nvPr>
        </p:nvSpPr>
        <p:spPr>
          <a:xfrm>
            <a:off x="721839" y="2676857"/>
            <a:ext cx="7811925" cy="23562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1800" dirty="0">
                <a:latin typeface="Questrial" pitchFamily="2" charset="0"/>
                <a:ea typeface="Questrial" pitchFamily="2" charset="0"/>
                <a:cs typeface="Questrial" pitchFamily="2" charset="0"/>
              </a:rPr>
              <a:t>If DNA lesions are not properly repaired, they may lead to:</a:t>
            </a:r>
          </a:p>
          <a:p>
            <a:pPr marL="0" lvl="0" indent="0"/>
            <a:endParaRPr lang="en-US" sz="1800" dirty="0">
              <a:latin typeface="Questrial" pitchFamily="2" charset="0"/>
              <a:ea typeface="Questrial" pitchFamily="2" charset="0"/>
              <a:cs typeface="Questrial" pitchFamily="2" charset="0"/>
            </a:endParaRPr>
          </a:p>
          <a:p>
            <a:pPr marL="0" lvl="0" indent="0"/>
            <a:r>
              <a:rPr lang="en-US" sz="1800" dirty="0"/>
              <a:t> Transcriptional disruption </a:t>
            </a:r>
          </a:p>
          <a:p>
            <a:pPr marL="0" lvl="0" indent="0"/>
            <a:r>
              <a:rPr lang="en-US" sz="1800" dirty="0"/>
              <a:t>Mutation accumulation </a:t>
            </a:r>
          </a:p>
          <a:p>
            <a:pPr marL="0" lvl="0" indent="0"/>
            <a:r>
              <a:rPr lang="en-US" sz="1800" dirty="0"/>
              <a:t>Genomic instability </a:t>
            </a:r>
          </a:p>
          <a:p>
            <a:pPr marL="0" lvl="0" indent="0"/>
            <a:r>
              <a:rPr lang="en-US" sz="1800" dirty="0"/>
              <a:t>Cancer and neurodegenerative disorders</a:t>
            </a:r>
            <a:endParaRPr sz="1800" dirty="0"/>
          </a:p>
        </p:txBody>
      </p:sp>
      <p:sp>
        <p:nvSpPr>
          <p:cNvPr id="290" name="Google Shape;290;p42"/>
          <p:cNvSpPr txBox="1">
            <a:spLocks noGrp="1"/>
          </p:cNvSpPr>
          <p:nvPr>
            <p:ph type="subTitle" idx="2"/>
          </p:nvPr>
        </p:nvSpPr>
        <p:spPr>
          <a:xfrm>
            <a:off x="692100" y="1769207"/>
            <a:ext cx="3824100" cy="18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1800" dirty="0"/>
              <a:t>Endogenous factors </a:t>
            </a:r>
          </a:p>
          <a:p>
            <a:pPr marL="0" lvl="0" indent="0"/>
            <a:r>
              <a:rPr lang="en-US" sz="1800" dirty="0"/>
              <a:t>Environmental agents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 marL="0" lvl="0" indent="0"/>
            <a:endParaRPr lang="en-US" dirty="0"/>
          </a:p>
          <a:p>
            <a:pPr marL="0" lvl="0" indent="0"/>
            <a:endParaRPr lang="en-US" dirty="0"/>
          </a:p>
          <a:p>
            <a:pPr marL="0" lvl="0" indent="0"/>
            <a:endParaRPr lang="en-US" dirty="0"/>
          </a:p>
        </p:txBody>
      </p:sp>
      <p:sp>
        <p:nvSpPr>
          <p:cNvPr id="291" name="Google Shape;291;p42"/>
          <p:cNvSpPr txBox="1">
            <a:spLocks noGrp="1"/>
          </p:cNvSpPr>
          <p:nvPr>
            <p:ph type="subTitle" idx="3"/>
          </p:nvPr>
        </p:nvSpPr>
        <p:spPr>
          <a:xfrm>
            <a:off x="692100" y="1604891"/>
            <a:ext cx="77040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sz="2000" dirty="0"/>
              <a:t>Cellular DNA is continuously exposed to damage caused by: </a:t>
            </a:r>
            <a:br>
              <a:rPr lang="en-US" sz="2000" dirty="0"/>
            </a:br>
            <a:endParaRPr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>
          <a:extLst>
            <a:ext uri="{FF2B5EF4-FFF2-40B4-BE49-F238E27FC236}">
              <a16:creationId xmlns:a16="http://schemas.microsoft.com/office/drawing/2014/main" xmlns="" id="{ACBF4769-7154-F8FE-4CA3-557F2AE64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6">
            <a:extLst>
              <a:ext uri="{FF2B5EF4-FFF2-40B4-BE49-F238E27FC236}">
                <a16:creationId xmlns:a16="http://schemas.microsoft.com/office/drawing/2014/main" xmlns="" id="{985A1F51-36A6-0C0D-2E32-9F7FEF89E0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Transcription Stress </a:t>
            </a:r>
            <a:r>
              <a:rPr lang="en-US" sz="2800" dirty="0"/>
              <a:t/>
            </a:r>
            <a:br>
              <a:rPr lang="en-US" sz="2800" dirty="0"/>
            </a:br>
            <a:endParaRPr dirty="0"/>
          </a:p>
        </p:txBody>
      </p:sp>
      <p:sp>
        <p:nvSpPr>
          <p:cNvPr id="352" name="Google Shape;352;p46">
            <a:extLst>
              <a:ext uri="{FF2B5EF4-FFF2-40B4-BE49-F238E27FC236}">
                <a16:creationId xmlns:a16="http://schemas.microsoft.com/office/drawing/2014/main" xmlns="" id="{8B0CCDAA-AEB9-692A-AB5D-8A1BD6B01EF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733613" y="1797975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1800" b="1" dirty="0"/>
              <a:t>Consequences</a:t>
            </a:r>
            <a:endParaRPr lang="en-US" sz="2000" b="1" dirty="0"/>
          </a:p>
        </p:txBody>
      </p:sp>
      <p:sp>
        <p:nvSpPr>
          <p:cNvPr id="353" name="Google Shape;353;p46">
            <a:extLst>
              <a:ext uri="{FF2B5EF4-FFF2-40B4-BE49-F238E27FC236}">
                <a16:creationId xmlns:a16="http://schemas.microsoft.com/office/drawing/2014/main" xmlns="" id="{49ABC2D0-1C01-A11E-FC58-E17C338819EB}"/>
              </a:ext>
            </a:extLst>
          </p:cNvPr>
          <p:cNvSpPr txBox="1">
            <a:spLocks noGrp="1"/>
          </p:cNvSpPr>
          <p:nvPr>
            <p:ph type="subTitle" idx="2"/>
          </p:nvPr>
        </p:nvSpPr>
        <p:spPr>
          <a:xfrm>
            <a:off x="6282482" y="1990401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Venus has extremely high temperatures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54" name="Google Shape;354;p46">
            <a:extLst>
              <a:ext uri="{FF2B5EF4-FFF2-40B4-BE49-F238E27FC236}">
                <a16:creationId xmlns:a16="http://schemas.microsoft.com/office/drawing/2014/main" xmlns="" id="{2B623385-D386-1984-B4F0-AA8242441E27}"/>
              </a:ext>
            </a:extLst>
          </p:cNvPr>
          <p:cNvSpPr txBox="1">
            <a:spLocks noGrp="1"/>
          </p:cNvSpPr>
          <p:nvPr>
            <p:ph type="subTitle" idx="3"/>
          </p:nvPr>
        </p:nvSpPr>
        <p:spPr>
          <a:xfrm>
            <a:off x="5933546" y="1809829"/>
            <a:ext cx="2781631" cy="12735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/>
              <a:t>Cellular inflammation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/>
              <a:t> Cellular senescence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/>
              <a:t> Apoptosis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/>
              <a:t>Loss of cellular function </a:t>
            </a:r>
            <a:br>
              <a:rPr lang="en-US" sz="1600" dirty="0"/>
            </a:br>
            <a:endParaRPr lang="en-US" sz="1600" b="1" dirty="0"/>
          </a:p>
        </p:txBody>
      </p:sp>
      <p:sp>
        <p:nvSpPr>
          <p:cNvPr id="355" name="Google Shape;355;p46">
            <a:extLst>
              <a:ext uri="{FF2B5EF4-FFF2-40B4-BE49-F238E27FC236}">
                <a16:creationId xmlns:a16="http://schemas.microsoft.com/office/drawing/2014/main" xmlns="" id="{5C575D65-B7BA-8026-509A-F224CD770582}"/>
              </a:ext>
            </a:extLst>
          </p:cNvPr>
          <p:cNvSpPr txBox="1">
            <a:spLocks noGrp="1"/>
          </p:cNvSpPr>
          <p:nvPr>
            <p:ph type="subTitle" idx="4"/>
          </p:nvPr>
        </p:nvSpPr>
        <p:spPr>
          <a:xfrm>
            <a:off x="3842949" y="3875502"/>
            <a:ext cx="3834174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>
                <a:solidFill>
                  <a:schemeClr val="bg1"/>
                </a:solidFill>
              </a:rPr>
              <a:t>Stabilization of the TC-NER repair complex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56" name="Google Shape;356;p46">
            <a:extLst>
              <a:ext uri="{FF2B5EF4-FFF2-40B4-BE49-F238E27FC236}">
                <a16:creationId xmlns:a16="http://schemas.microsoft.com/office/drawing/2014/main" xmlns="" id="{2A097DAF-36F7-073B-4B4C-76F7AF446B24}"/>
              </a:ext>
            </a:extLst>
          </p:cNvPr>
          <p:cNvSpPr txBox="1">
            <a:spLocks noGrp="1"/>
          </p:cNvSpPr>
          <p:nvPr>
            <p:ph type="subTitle" idx="5"/>
          </p:nvPr>
        </p:nvSpPr>
        <p:spPr>
          <a:xfrm>
            <a:off x="833380" y="1088421"/>
            <a:ext cx="6438188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sz="1600" dirty="0"/>
              <a:t>Prolonged disruption of transcriptional processes</a:t>
            </a:r>
            <a:endParaRPr sz="1200" dirty="0"/>
          </a:p>
        </p:txBody>
      </p:sp>
      <p:sp>
        <p:nvSpPr>
          <p:cNvPr id="357" name="Google Shape;357;p46">
            <a:extLst>
              <a:ext uri="{FF2B5EF4-FFF2-40B4-BE49-F238E27FC236}">
                <a16:creationId xmlns:a16="http://schemas.microsoft.com/office/drawing/2014/main" xmlns="" id="{5097C7CA-F317-AA8B-BD24-D22BC29DFC0A}"/>
              </a:ext>
            </a:extLst>
          </p:cNvPr>
          <p:cNvSpPr txBox="1">
            <a:spLocks noGrp="1"/>
          </p:cNvSpPr>
          <p:nvPr>
            <p:ph type="subTitle" idx="6"/>
          </p:nvPr>
        </p:nvSpPr>
        <p:spPr>
          <a:xfrm>
            <a:off x="2358509" y="3171069"/>
            <a:ext cx="19782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bg1"/>
                </a:solidFill>
              </a:rPr>
              <a:t>.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58" name="Google Shape;358;p46">
            <a:extLst>
              <a:ext uri="{FF2B5EF4-FFF2-40B4-BE49-F238E27FC236}">
                <a16:creationId xmlns:a16="http://schemas.microsoft.com/office/drawing/2014/main" xmlns="" id="{5E6B1F00-6616-D4B6-675B-D902B3DCAB28}"/>
              </a:ext>
            </a:extLst>
          </p:cNvPr>
          <p:cNvSpPr txBox="1">
            <a:spLocks noGrp="1"/>
          </p:cNvSpPr>
          <p:nvPr>
            <p:ph type="subTitle" idx="7"/>
          </p:nvPr>
        </p:nvSpPr>
        <p:spPr>
          <a:xfrm>
            <a:off x="6282468" y="1625400"/>
            <a:ext cx="19782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.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60" name="Google Shape;360;p46">
            <a:extLst>
              <a:ext uri="{FF2B5EF4-FFF2-40B4-BE49-F238E27FC236}">
                <a16:creationId xmlns:a16="http://schemas.microsoft.com/office/drawing/2014/main" xmlns="" id="{ED3ACCD1-F5BE-6619-3EF3-47D045C893A1}"/>
              </a:ext>
            </a:extLst>
          </p:cNvPr>
          <p:cNvSpPr/>
          <p:nvPr/>
        </p:nvSpPr>
        <p:spPr>
          <a:xfrm>
            <a:off x="978802" y="1696050"/>
            <a:ext cx="828300" cy="828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Albert Sans"/>
              <a:ea typeface="Albert Sans"/>
              <a:cs typeface="Albert Sans"/>
              <a:sym typeface="Albert Sans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xmlns="" id="{12BB2DCA-275D-7BB8-D369-8344DACEBFC1}"/>
              </a:ext>
            </a:extLst>
          </p:cNvPr>
          <p:cNvSpPr>
            <a:spLocks noGrp="1"/>
          </p:cNvSpPr>
          <p:nvPr>
            <p:ph type="subTitle" idx="8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xmlns="" id="{BC4A3CBB-93C2-49A0-C481-A7B4AF782F57}"/>
              </a:ext>
            </a:extLst>
          </p:cNvPr>
          <p:cNvSpPr/>
          <p:nvPr/>
        </p:nvSpPr>
        <p:spPr>
          <a:xfrm>
            <a:off x="3894819" y="2045317"/>
            <a:ext cx="1629418" cy="170715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1854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>
          <a:extLst>
            <a:ext uri="{FF2B5EF4-FFF2-40B4-BE49-F238E27FC236}">
              <a16:creationId xmlns:a16="http://schemas.microsoft.com/office/drawing/2014/main" xmlns="" id="{C025781D-5BD1-EBED-5026-4DFC8E0F3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8">
            <a:extLst>
              <a:ext uri="{FF2B5EF4-FFF2-40B4-BE49-F238E27FC236}">
                <a16:creationId xmlns:a16="http://schemas.microsoft.com/office/drawing/2014/main" xmlns="" id="{52645A38-B1CB-82F0-A669-C8EBC8C6080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DNA Damage Surveillance</a:t>
            </a:r>
            <a:br>
              <a:rPr lang="en-US" sz="2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sz="2800" dirty="0">
                <a:solidFill>
                  <a:schemeClr val="accent2">
                    <a:lumMod val="50000"/>
                  </a:schemeClr>
                </a:solidFill>
              </a:rPr>
            </a:br>
            <a:endParaRPr sz="1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41" name="Google Shape;241;p38">
            <a:extLst>
              <a:ext uri="{FF2B5EF4-FFF2-40B4-BE49-F238E27FC236}">
                <a16:creationId xmlns:a16="http://schemas.microsoft.com/office/drawing/2014/main" xmlns="" id="{303E1A28-BD6B-CA3B-8D13-F0C103B16B6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7826" y="879661"/>
            <a:ext cx="7704000" cy="3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buNone/>
            </a:pPr>
            <a:endParaRPr lang="en-US" b="1" dirty="0"/>
          </a:p>
          <a:p>
            <a:pPr marL="0" lvl="0" indent="0" algn="l">
              <a:buNone/>
            </a:pPr>
            <a:r>
              <a:rPr lang="en-US" b="1" dirty="0"/>
              <a:t>Cells continuously monitor:</a:t>
            </a:r>
            <a:endParaRPr b="1" dirty="0">
              <a:solidFill>
                <a:schemeClr val="dk1"/>
              </a:solidFill>
            </a:endParaRPr>
          </a:p>
        </p:txBody>
      </p:sp>
      <p:graphicFrame>
        <p:nvGraphicFramePr>
          <p:cNvPr id="242" name="Google Shape;242;p38">
            <a:extLst>
              <a:ext uri="{FF2B5EF4-FFF2-40B4-BE49-F238E27FC236}">
                <a16:creationId xmlns:a16="http://schemas.microsoft.com/office/drawing/2014/main" xmlns="" id="{3B354FF1-73F7-182D-6CAD-1050AEC760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5958803"/>
              </p:ext>
            </p:extLst>
          </p:nvPr>
        </p:nvGraphicFramePr>
        <p:xfrm>
          <a:off x="737826" y="1767225"/>
          <a:ext cx="6369269" cy="1435172"/>
        </p:xfrm>
        <a:graphic>
          <a:graphicData uri="http://schemas.openxmlformats.org/drawingml/2006/table">
            <a:tbl>
              <a:tblPr>
                <a:noFill/>
                <a:tableStyleId>{52A06166-0ED5-498F-9B53-B0F010FD8230}</a:tableStyleId>
              </a:tblPr>
              <a:tblGrid>
                <a:gridCol w="63692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90397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Transcriptional integrity</a:t>
                      </a:r>
                      <a:endParaRPr sz="1400" b="1" u="sng" dirty="0">
                        <a:solidFill>
                          <a:schemeClr val="dk1"/>
                        </a:solidFill>
                        <a:latin typeface="Figtree"/>
                        <a:ea typeface="Figtree"/>
                        <a:cs typeface="Figtree"/>
                        <a:sym typeface="Figtree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4047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DNA damage formation</a:t>
                      </a:r>
                      <a:endParaRPr sz="1400" b="1" u="sng" dirty="0">
                        <a:solidFill>
                          <a:schemeClr val="dk1"/>
                        </a:solidFill>
                        <a:latin typeface="Figtree"/>
                        <a:ea typeface="Figtree"/>
                        <a:cs typeface="Figtree"/>
                        <a:sym typeface="Figtree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7306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Coordination of DNA repair responses </a:t>
                      </a:r>
                      <a:r>
                        <a:rPr lang="en-US" dirty="0"/>
                        <a:t/>
                      </a:r>
                      <a:br>
                        <a:rPr lang="en-US" dirty="0"/>
                      </a:br>
                      <a:endParaRPr sz="1400" b="1" u="sng" dirty="0">
                        <a:solidFill>
                          <a:schemeClr val="dk1"/>
                        </a:solidFill>
                        <a:latin typeface="Figtree"/>
                        <a:ea typeface="Figtree"/>
                        <a:cs typeface="Figtree"/>
                        <a:sym typeface="Figtree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243" name="Google Shape;243;p38">
            <a:extLst>
              <a:ext uri="{FF2B5EF4-FFF2-40B4-BE49-F238E27FC236}">
                <a16:creationId xmlns:a16="http://schemas.microsoft.com/office/drawing/2014/main" xmlns="" id="{ABA4C76E-B867-F183-D9D6-D36308AAA532}"/>
              </a:ext>
            </a:extLst>
          </p:cNvPr>
          <p:cNvSpPr txBox="1"/>
          <p:nvPr/>
        </p:nvSpPr>
        <p:spPr>
          <a:xfrm>
            <a:off x="1650113" y="4133675"/>
            <a:ext cx="1713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 u="sng" dirty="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44" name="Google Shape;244;p38">
            <a:extLst>
              <a:ext uri="{FF2B5EF4-FFF2-40B4-BE49-F238E27FC236}">
                <a16:creationId xmlns:a16="http://schemas.microsoft.com/office/drawing/2014/main" xmlns="" id="{607823FD-E285-1640-1385-85FD3EE52E47}"/>
              </a:ext>
            </a:extLst>
          </p:cNvPr>
          <p:cNvSpPr txBox="1"/>
          <p:nvPr/>
        </p:nvSpPr>
        <p:spPr>
          <a:xfrm>
            <a:off x="4493887" y="4133675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 dirty="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913B52D0-9925-2D67-69C4-43F62FDBBB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6831871"/>
              </p:ext>
            </p:extLst>
          </p:nvPr>
        </p:nvGraphicFramePr>
        <p:xfrm>
          <a:off x="422517" y="5637297"/>
          <a:ext cx="6369268" cy="304800"/>
        </p:xfrm>
        <a:graphic>
          <a:graphicData uri="http://schemas.openxmlformats.org/drawingml/2006/table">
            <a:tbl>
              <a:tblPr firstRow="1" bandRow="1">
                <a:tableStyleId>{52A06166-0ED5-498F-9B53-B0F010FD8230}</a:tableStyleId>
              </a:tblPr>
              <a:tblGrid>
                <a:gridCol w="6369268">
                  <a:extLst>
                    <a:ext uri="{9D8B030D-6E8A-4147-A177-3AD203B41FA5}">
                      <a16:colId xmlns:a16="http://schemas.microsoft.com/office/drawing/2014/main" xmlns="" val="407508263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973311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59718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65"/>
          <p:cNvSpPr txBox="1">
            <a:spLocks noGrp="1"/>
          </p:cNvSpPr>
          <p:nvPr>
            <p:ph type="title"/>
          </p:nvPr>
        </p:nvSpPr>
        <p:spPr>
          <a:xfrm>
            <a:off x="530813" y="43871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Cockayne Syndrome</a:t>
            </a:r>
            <a:endParaRPr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19" name="Google Shape;819;p65"/>
          <p:cNvSpPr txBox="1"/>
          <p:nvPr/>
        </p:nvSpPr>
        <p:spPr>
          <a:xfrm>
            <a:off x="4730279" y="448616"/>
            <a:ext cx="3933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Questrial" pitchFamily="2" charset="0"/>
                <a:ea typeface="Questrial" pitchFamily="2" charset="0"/>
                <a:cs typeface="Questrial" pitchFamily="2" charset="0"/>
              </a:rPr>
              <a:t>UV-Sensitive Syndrome (UVSS) </a:t>
            </a:r>
            <a:br>
              <a:rPr lang="en-US" sz="2000" dirty="0">
                <a:solidFill>
                  <a:schemeClr val="accent2">
                    <a:lumMod val="50000"/>
                  </a:schemeClr>
                </a:solidFill>
                <a:latin typeface="Questrial" pitchFamily="2" charset="0"/>
                <a:ea typeface="Questrial" pitchFamily="2" charset="0"/>
                <a:cs typeface="Questrial" pitchFamily="2" charset="0"/>
              </a:rPr>
            </a:br>
            <a:endParaRPr sz="2000" dirty="0">
              <a:solidFill>
                <a:schemeClr val="accent2">
                  <a:lumMod val="50000"/>
                </a:schemeClr>
              </a:solidFill>
              <a:latin typeface="Questrial" pitchFamily="2" charset="0"/>
              <a:ea typeface="Questrial" pitchFamily="2" charset="0"/>
              <a:cs typeface="Questrial" pitchFamily="2" charset="0"/>
              <a:sym typeface="Figtree"/>
            </a:endParaRPr>
          </a:p>
        </p:txBody>
      </p:sp>
      <p:graphicFrame>
        <p:nvGraphicFramePr>
          <p:cNvPr id="820" name="Google Shape;820;p65"/>
          <p:cNvGraphicFramePr/>
          <p:nvPr>
            <p:extLst>
              <p:ext uri="{D42A27DB-BD31-4B8C-83A1-F6EECF244321}">
                <p14:modId xmlns:p14="http://schemas.microsoft.com/office/powerpoint/2010/main" val="1589180369"/>
              </p:ext>
            </p:extLst>
          </p:nvPr>
        </p:nvGraphicFramePr>
        <p:xfrm>
          <a:off x="530813" y="1136465"/>
          <a:ext cx="3587609" cy="2712617"/>
        </p:xfrm>
        <a:graphic>
          <a:graphicData uri="http://schemas.openxmlformats.org/drawingml/2006/table">
            <a:tbl>
              <a:tblPr>
                <a:noFill/>
                <a:tableStyleId>{52A06166-0ED5-498F-9B53-B0F010FD8230}</a:tableStyleId>
              </a:tblPr>
              <a:tblGrid>
                <a:gridCol w="35876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13803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Figtree"/>
                          <a:ea typeface="Arial"/>
                          <a:cs typeface="Arial"/>
                          <a:sym typeface="Arial"/>
                        </a:rPr>
                        <a:t>Caused by defects in: </a:t>
                      </a:r>
                      <a:endParaRPr sz="2000" b="1" dirty="0">
                        <a:solidFill>
                          <a:schemeClr val="dk1"/>
                        </a:solidFill>
                        <a:latin typeface="Figtree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1683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CSA , CSB</a:t>
                      </a:r>
                      <a:endParaRPr dirty="0">
                        <a:solidFill>
                          <a:schemeClr val="dk1"/>
                        </a:solidFill>
                        <a:latin typeface="Figtree"/>
                        <a:ea typeface="Figtree"/>
                        <a:cs typeface="Figtree"/>
                        <a:sym typeface="Figtree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28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Figtree"/>
                          <a:ea typeface="Arial"/>
                          <a:cs typeface="Arial"/>
                          <a:sym typeface="Arial"/>
                        </a:rPr>
                        <a:t>Clinical Features</a:t>
                      </a:r>
                      <a:endParaRPr sz="1800" b="1" dirty="0">
                        <a:solidFill>
                          <a:schemeClr val="dk1"/>
                        </a:solidFill>
                        <a:latin typeface="Figtree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28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Premature aging </a:t>
                      </a: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Growth impairment</a:t>
                      </a: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Neurodegeneration</a:t>
                      </a: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UV sensitivity</a:t>
                      </a:r>
                      <a:endParaRPr dirty="0">
                        <a:solidFill>
                          <a:schemeClr val="dk1"/>
                        </a:solidFill>
                        <a:latin typeface="Figtree"/>
                        <a:ea typeface="Figtree"/>
                        <a:cs typeface="Figtree"/>
                        <a:sym typeface="Figtree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821" name="Google Shape;821;p65"/>
          <p:cNvSpPr txBox="1"/>
          <p:nvPr/>
        </p:nvSpPr>
        <p:spPr>
          <a:xfrm>
            <a:off x="6086583" y="2484868"/>
            <a:ext cx="3933000" cy="9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7E871DF0-DF31-025A-E801-7C232E3E74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2887163"/>
              </p:ext>
            </p:extLst>
          </p:nvPr>
        </p:nvGraphicFramePr>
        <p:xfrm>
          <a:off x="4888045" y="1136465"/>
          <a:ext cx="3346768" cy="2871426"/>
        </p:xfrm>
        <a:graphic>
          <a:graphicData uri="http://schemas.openxmlformats.org/drawingml/2006/table">
            <a:tbl>
              <a:tblPr firstRow="1" bandRow="1">
                <a:tableStyleId>{52A06166-0ED5-498F-9B53-B0F010FD8230}</a:tableStyleId>
              </a:tblPr>
              <a:tblGrid>
                <a:gridCol w="3346768">
                  <a:extLst>
                    <a:ext uri="{9D8B030D-6E8A-4147-A177-3AD203B41FA5}">
                      <a16:colId xmlns:a16="http://schemas.microsoft.com/office/drawing/2014/main" xmlns="" val="799745348"/>
                    </a:ext>
                  </a:extLst>
                </a:gridCol>
              </a:tblGrid>
              <a:tr h="484231">
                <a:tc>
                  <a:txBody>
                    <a:bodyPr/>
                    <a:lstStyle/>
                    <a:p>
                      <a:pPr lvl="0" algn="l" rtl="0">
                        <a:lnSpc>
                          <a:spcPct val="200000"/>
                        </a:lnSpc>
                      </a:pPr>
                      <a:r>
                        <a:rPr lang="en-US" sz="16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Characteristics</a:t>
                      </a:r>
                      <a:endParaRPr lang="en-US" sz="16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98609664"/>
                  </a:ext>
                </a:extLst>
              </a:tr>
              <a:tr h="471339">
                <a:tc>
                  <a:txBody>
                    <a:bodyPr/>
                    <a:lstStyle/>
                    <a:p>
                      <a:r>
                        <a:rPr lang="en-US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Figtree"/>
                          <a:ea typeface="Arial"/>
                          <a:cs typeface="Arial"/>
                          <a:sym typeface="Arial"/>
                        </a:rPr>
                        <a:t>UV hypersensitivity</a:t>
                      </a:r>
                    </a:p>
                    <a:p>
                      <a:r>
                        <a:rPr lang="en-US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Figtree"/>
                          <a:ea typeface="Arial"/>
                          <a:cs typeface="Arial"/>
                          <a:sym typeface="Arial"/>
                        </a:rPr>
                        <a:t> Defective TC-NER pathway </a:t>
                      </a:r>
                      <a:r>
                        <a:rPr lang="en-US" dirty="0"/>
                        <a:t/>
                      </a:r>
                      <a:br>
                        <a:rPr lang="en-US" dirty="0"/>
                      </a:br>
                      <a:endParaRPr lang="en-US" dirty="0"/>
                    </a:p>
                  </a:txBody>
                  <a:tcPr>
                    <a:solidFill>
                      <a:srgbClr val="FF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3555103"/>
                  </a:ext>
                </a:extLst>
              </a:tr>
              <a:tr h="449565">
                <a:tc>
                  <a:txBody>
                    <a:bodyPr/>
                    <a:lstStyle/>
                    <a:p>
                      <a:r>
                        <a:rPr lang="en-US" sz="16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Figtree"/>
                          <a:ea typeface="Arial"/>
                          <a:cs typeface="Arial"/>
                          <a:sym typeface="Arial"/>
                        </a:rPr>
                        <a:t>Difference from Cockayne Syndrome</a:t>
                      </a:r>
                      <a:endParaRPr lang="en-US" sz="1600" b="1" dirty="0">
                        <a:latin typeface="Figtree"/>
                      </a:endParaRPr>
                    </a:p>
                  </a:txBody>
                  <a:tcPr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36169443"/>
                  </a:ext>
                </a:extLst>
              </a:tr>
              <a:tr h="920706">
                <a:tc>
                  <a:txBody>
                    <a:bodyPr/>
                    <a:lstStyle/>
                    <a:p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Absence of severe neurodegeneration</a:t>
                      </a:r>
                      <a:endParaRPr lang="en-US" dirty="0"/>
                    </a:p>
                  </a:txBody>
                  <a:tcP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9305709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>
          <a:extLst>
            <a:ext uri="{FF2B5EF4-FFF2-40B4-BE49-F238E27FC236}">
              <a16:creationId xmlns:a16="http://schemas.microsoft.com/office/drawing/2014/main" xmlns="" id="{EB88CDDF-159C-A379-4B01-099F1F83F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3">
            <a:extLst>
              <a:ext uri="{FF2B5EF4-FFF2-40B4-BE49-F238E27FC236}">
                <a16:creationId xmlns:a16="http://schemas.microsoft.com/office/drawing/2014/main" xmlns="" id="{7C7EAA08-9BFD-97EF-4560-6D2408AB096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271" y="173859"/>
            <a:ext cx="5138466" cy="65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Conclusion </a:t>
            </a:r>
            <a:r>
              <a:rPr lang="en-US" sz="2400" dirty="0"/>
              <a:t/>
            </a:r>
            <a:br>
              <a:rPr lang="en-US" sz="2400" dirty="0"/>
            </a:br>
            <a:endParaRPr dirty="0"/>
          </a:p>
        </p:txBody>
      </p:sp>
      <p:sp>
        <p:nvSpPr>
          <p:cNvPr id="297" name="Google Shape;297;p43">
            <a:extLst>
              <a:ext uri="{FF2B5EF4-FFF2-40B4-BE49-F238E27FC236}">
                <a16:creationId xmlns:a16="http://schemas.microsoft.com/office/drawing/2014/main" xmlns="" id="{6FB21C7D-D833-7692-A798-30985D8FDCC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15310" y="908093"/>
            <a:ext cx="8475541" cy="375219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SzPts val="1100"/>
              <a:buNone/>
            </a:pPr>
            <a:r>
              <a:rPr lang="en-US" dirty="0"/>
              <a:t>DNA repair systems are essential for maintaining genomic stability and cell survival. Among these pathways, TC-NER plays a major role in protecting actively transcribed genes and preserving normal transcription. </a:t>
            </a:r>
          </a:p>
          <a:p>
            <a:pPr marL="0" lvl="0" indent="0">
              <a:buSzPts val="1100"/>
              <a:buNone/>
            </a:pPr>
            <a:r>
              <a:rPr lang="en-US" dirty="0"/>
              <a:t>This study shows that RNA Polymerase II acts not only as a transcription enzyme, but also as a direct sensor of DNA damage. When transcription is blocked, several repair responses are activated, including:</a:t>
            </a:r>
          </a:p>
          <a:p>
            <a:pPr marL="0" lvl="0" indent="0">
              <a:buSzPts val="1100"/>
              <a:buNone/>
            </a:pPr>
            <a:r>
              <a:rPr lang="en-US" dirty="0"/>
              <a:t> Recruitment of repair proteins</a:t>
            </a:r>
          </a:p>
          <a:p>
            <a:pPr marL="0" lvl="0" indent="0">
              <a:buSzPts val="1100"/>
              <a:buNone/>
            </a:pPr>
            <a:r>
              <a:rPr lang="en-US" dirty="0"/>
              <a:t> Chromatin remodeling</a:t>
            </a:r>
          </a:p>
          <a:p>
            <a:pPr marL="0" lvl="0" indent="0">
              <a:buSzPts val="1100"/>
              <a:buNone/>
            </a:pPr>
            <a:r>
              <a:rPr lang="en-US" dirty="0"/>
              <a:t> Transcription recovery </a:t>
            </a:r>
          </a:p>
          <a:p>
            <a:pPr marL="0" lvl="0" indent="0">
              <a:buSzPts val="1100"/>
              <a:buNone/>
            </a:pPr>
            <a:r>
              <a:rPr lang="en-US" dirty="0"/>
              <a:t>The article also highlights that defects in TC-NER and transcription recovery can lead to: </a:t>
            </a:r>
          </a:p>
          <a:p>
            <a:pPr marL="0" lvl="0" indent="0">
              <a:buSzPts val="1100"/>
              <a:buNone/>
            </a:pPr>
            <a:r>
              <a:rPr lang="en-US" dirty="0"/>
              <a:t>Premature aging </a:t>
            </a:r>
          </a:p>
          <a:p>
            <a:pPr marL="0" lvl="0" indent="0">
              <a:buSzPts val="1100"/>
              <a:buNone/>
            </a:pPr>
            <a:r>
              <a:rPr lang="en-US" dirty="0"/>
              <a:t>Neurodegeneration </a:t>
            </a:r>
          </a:p>
          <a:p>
            <a:pPr marL="0" lvl="0" indent="0">
              <a:buSzPts val="1100"/>
              <a:buNone/>
            </a:pPr>
            <a:r>
              <a:rPr lang="en-US" dirty="0"/>
              <a:t>Chronic inflammation</a:t>
            </a:r>
          </a:p>
          <a:p>
            <a:pPr marL="0" lvl="0" indent="0">
              <a:buSzPts val="1100"/>
              <a:buNone/>
            </a:pPr>
            <a:r>
              <a:rPr lang="en-US" dirty="0"/>
              <a:t> Cancer </a:t>
            </a:r>
          </a:p>
          <a:p>
            <a:pPr marL="0" lvl="0" indent="0">
              <a:buSzPts val="1100"/>
              <a:buNone/>
            </a:pPr>
            <a:r>
              <a:rPr lang="en-US" dirty="0"/>
              <a:t>Overall, the interaction between transcription, DNA repair, and genome surveillance is critical for cellular health and disease prevention.</a:t>
            </a:r>
            <a:endParaRPr lang="en-US" sz="2000" dirty="0">
              <a:solidFill>
                <a:schemeClr val="accent2">
                  <a:lumMod val="50000"/>
                </a:schemeClr>
              </a:solidFill>
              <a:latin typeface="Questrial" pitchFamily="2" charset="0"/>
              <a:ea typeface="Questrial" pitchFamily="2" charset="0"/>
              <a:cs typeface="Questrial" pitchFamily="2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3819754-E01B-0FCD-9D6A-DC2047C597E1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9109077" y="-30250"/>
            <a:ext cx="45719" cy="5214000"/>
          </a:xfrm>
        </p:spPr>
      </p:sp>
    </p:spTree>
    <p:extLst>
      <p:ext uri="{BB962C8B-B14F-4D97-AF65-F5344CB8AC3E}">
        <p14:creationId xmlns:p14="http://schemas.microsoft.com/office/powerpoint/2010/main" val="33093091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p73"/>
          <p:cNvSpPr txBox="1">
            <a:spLocks noGrp="1"/>
          </p:cNvSpPr>
          <p:nvPr>
            <p:ph type="body" idx="1"/>
          </p:nvPr>
        </p:nvSpPr>
        <p:spPr>
          <a:xfrm>
            <a:off x="720000" y="1139551"/>
            <a:ext cx="7704000" cy="34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>
              <a:lnSpc>
                <a:spcPct val="100000"/>
              </a:lnSpc>
              <a:spcBef>
                <a:spcPts val="300"/>
              </a:spcBef>
              <a:buSzPts val="1100"/>
              <a:buFont typeface="Courier New" panose="02070309020205020404" pitchFamily="49" charset="0"/>
              <a:buChar char="o"/>
            </a:pPr>
            <a:r>
              <a:rPr lang="en-US" dirty="0" smtClean="0"/>
              <a:t>Mechanisms </a:t>
            </a:r>
            <a:r>
              <a:rPr lang="en-US" dirty="0"/>
              <a:t>of </a:t>
            </a:r>
            <a:r>
              <a:rPr lang="en-US" dirty="0" err="1"/>
              <a:t>transcriptioncoupled</a:t>
            </a:r>
            <a:r>
              <a:rPr lang="en-US" dirty="0"/>
              <a:t> repair and DNA damage surveillance in health and </a:t>
            </a:r>
            <a:r>
              <a:rPr lang="en-US" dirty="0" smtClean="0"/>
              <a:t>disease</a:t>
            </a:r>
            <a:r>
              <a:rPr lang="fa-IR" dirty="0" smtClean="0"/>
              <a:t>.</a:t>
            </a:r>
            <a:br>
              <a:rPr lang="fa-IR" dirty="0" smtClean="0"/>
            </a:br>
            <a:r>
              <a:rPr lang="fa-IR" dirty="0" smtClean="0"/>
              <a:t>)</a:t>
            </a:r>
            <a:r>
              <a:rPr lang="en-US" dirty="0" smtClean="0"/>
              <a:t>nature </a:t>
            </a:r>
            <a:r>
              <a:rPr lang="en-US" dirty="0"/>
              <a:t>reviews molecular cell biology </a:t>
            </a:r>
            <a:r>
              <a:rPr lang="fa-IR" dirty="0" smtClean="0"/>
              <a:t>(</a:t>
            </a:r>
            <a:br>
              <a:rPr lang="fa-IR" dirty="0" smtClean="0"/>
            </a:br>
            <a:r>
              <a:rPr lang="fa-IR" dirty="0" smtClean="0"/>
              <a:t>)</a:t>
            </a:r>
            <a:r>
              <a:rPr lang="en-US" dirty="0" err="1" smtClean="0"/>
              <a:t>Marjolein</a:t>
            </a:r>
            <a:r>
              <a:rPr lang="en-US" dirty="0" smtClean="0"/>
              <a:t> </a:t>
            </a:r>
            <a:r>
              <a:rPr lang="en-US" dirty="0"/>
              <a:t>van Sluis1,3, Camila Gonzalo-Hansen1,3, </a:t>
            </a:r>
            <a:r>
              <a:rPr lang="en-US" dirty="0" err="1"/>
              <a:t>Qingrong</a:t>
            </a:r>
            <a:r>
              <a:rPr lang="en-US" dirty="0"/>
              <a:t> Li2 , Hannes </a:t>
            </a:r>
            <a:r>
              <a:rPr lang="en-US" dirty="0" err="1"/>
              <a:t>Lans</a:t>
            </a:r>
            <a:r>
              <a:rPr lang="en-US" dirty="0"/>
              <a:t>  1 , Dong Wang  2 &amp; </a:t>
            </a:r>
            <a:r>
              <a:rPr lang="en-US" dirty="0" err="1"/>
              <a:t>Jurgen</a:t>
            </a:r>
            <a:r>
              <a:rPr lang="en-US" dirty="0"/>
              <a:t> A. </a:t>
            </a:r>
            <a:r>
              <a:rPr lang="en-US" dirty="0" err="1"/>
              <a:t>Marteijn</a:t>
            </a:r>
            <a:r>
              <a:rPr lang="en-US" dirty="0"/>
              <a:t>  </a:t>
            </a:r>
            <a:r>
              <a:rPr lang="fa-IR" dirty="0" smtClean="0"/>
              <a:t>.(</a:t>
            </a:r>
            <a:br>
              <a:rPr lang="fa-IR" dirty="0" smtClean="0"/>
            </a:br>
            <a:r>
              <a:rPr lang="fa-IR" dirty="0" smtClean="0"/>
              <a:t/>
            </a:r>
            <a:br>
              <a:rPr lang="fa-IR" dirty="0" smtClean="0"/>
            </a:br>
            <a:r>
              <a:rPr lang="fa-IR" dirty="0" smtClean="0"/>
              <a:t/>
            </a:r>
            <a:br>
              <a:rPr lang="fa-IR" dirty="0" smtClean="0"/>
            </a:br>
            <a:endParaRPr lang="fa-IR" dirty="0" smtClean="0"/>
          </a:p>
          <a:p>
            <a:pPr marL="285750" lvl="0" indent="-285750">
              <a:lnSpc>
                <a:spcPct val="100000"/>
              </a:lnSpc>
              <a:spcBef>
                <a:spcPts val="300"/>
              </a:spcBef>
              <a:buSzPts val="1100"/>
              <a:buFont typeface="Courier New" panose="02070309020205020404" pitchFamily="49" charset="0"/>
              <a:buChar char="o"/>
            </a:pPr>
            <a:r>
              <a:rPr lang="en-US" dirty="0"/>
              <a:t>Mechanisms of DNA damage, repair and </a:t>
            </a:r>
            <a:r>
              <a:rPr lang="en-US" dirty="0" smtClean="0"/>
              <a:t>mutagenesis</a:t>
            </a:r>
            <a:r>
              <a:rPr lang="fa-IR" dirty="0" smtClean="0"/>
              <a:t/>
            </a:r>
            <a:br>
              <a:rPr lang="fa-IR" dirty="0" smtClean="0"/>
            </a:br>
            <a:r>
              <a:rPr lang="en-US" dirty="0"/>
              <a:t>HHS Public Access</a:t>
            </a:r>
            <a:endParaRPr lang="fa-IR" dirty="0" smtClean="0"/>
          </a:p>
          <a:p>
            <a:pPr marL="285750" lvl="0" indent="-285750">
              <a:lnSpc>
                <a:spcPct val="100000"/>
              </a:lnSpc>
              <a:spcBef>
                <a:spcPts val="300"/>
              </a:spcBef>
              <a:buSzPts val="1100"/>
              <a:buFont typeface="Courier New" panose="02070309020205020404" pitchFamily="49" charset="0"/>
              <a:buChar char="o"/>
            </a:pPr>
            <a:r>
              <a:rPr lang="fa-IR" dirty="0" smtClean="0"/>
              <a:t>)</a:t>
            </a:r>
            <a:r>
              <a:rPr lang="en-US" dirty="0" err="1" smtClean="0"/>
              <a:t>Nimrat</a:t>
            </a:r>
            <a:r>
              <a:rPr lang="en-US" dirty="0" smtClean="0"/>
              <a:t> </a:t>
            </a:r>
            <a:r>
              <a:rPr lang="en-US" dirty="0"/>
              <a:t>Chatterjee* and Graham C. Walker Department of Biology, Massachusetts Institute of Technology, Cambridge, MA </a:t>
            </a:r>
            <a:r>
              <a:rPr lang="en-US" dirty="0" smtClean="0"/>
              <a:t>02138</a:t>
            </a:r>
            <a:r>
              <a:rPr lang="fa-IR" dirty="0" smtClean="0"/>
              <a:t>(</a:t>
            </a:r>
          </a:p>
        </p:txBody>
      </p:sp>
      <p:sp>
        <p:nvSpPr>
          <p:cNvPr id="1059" name="Google Shape;1059;p7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Resources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4"/>
          <p:cNvSpPr txBox="1">
            <a:spLocks noGrp="1"/>
          </p:cNvSpPr>
          <p:nvPr>
            <p:ph type="title"/>
          </p:nvPr>
        </p:nvSpPr>
        <p:spPr>
          <a:xfrm>
            <a:off x="720000" y="68416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Sources of DNA Damage </a:t>
            </a:r>
            <a:r>
              <a:rPr lang="en-US" dirty="0"/>
              <a:t/>
            </a:r>
            <a:br>
              <a:rPr lang="en-US" dirty="0"/>
            </a:br>
            <a:endParaRPr dirty="0"/>
          </a:p>
        </p:txBody>
      </p:sp>
      <p:sp>
        <p:nvSpPr>
          <p:cNvPr id="304" name="Google Shape;304;p44"/>
          <p:cNvSpPr txBox="1">
            <a:spLocks noGrp="1"/>
          </p:cNvSpPr>
          <p:nvPr>
            <p:ph type="subTitle" idx="1"/>
          </p:nvPr>
        </p:nvSpPr>
        <p:spPr>
          <a:xfrm>
            <a:off x="5959681" y="2259645"/>
            <a:ext cx="2650500" cy="14828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1600" dirty="0"/>
              <a:t>1-Ultraviolet (UV) radiation </a:t>
            </a:r>
          </a:p>
          <a:p>
            <a:pPr marL="0" lvl="0" indent="0"/>
            <a:r>
              <a:rPr lang="en-US" sz="1600" dirty="0"/>
              <a:t>2-Ionizing radiation </a:t>
            </a:r>
          </a:p>
          <a:p>
            <a:pPr marL="0" lvl="0" indent="0"/>
            <a:r>
              <a:rPr lang="en-US" sz="1600" dirty="0"/>
              <a:t>3-Chemical agents</a:t>
            </a:r>
          </a:p>
          <a:p>
            <a:pPr marL="0" lvl="0" indent="0"/>
            <a:r>
              <a:rPr lang="en-US" sz="1600" dirty="0"/>
              <a:t>4- Anticancer drugs</a:t>
            </a:r>
            <a:endParaRPr sz="1600" dirty="0"/>
          </a:p>
        </p:txBody>
      </p:sp>
      <p:sp>
        <p:nvSpPr>
          <p:cNvPr id="305" name="Google Shape;305;p44"/>
          <p:cNvSpPr txBox="1">
            <a:spLocks noGrp="1"/>
          </p:cNvSpPr>
          <p:nvPr>
            <p:ph type="subTitle" idx="2"/>
          </p:nvPr>
        </p:nvSpPr>
        <p:spPr>
          <a:xfrm>
            <a:off x="1509829" y="2259646"/>
            <a:ext cx="3062171" cy="21110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1800" dirty="0"/>
              <a:t>1- </a:t>
            </a:r>
            <a:r>
              <a:rPr lang="en-US" sz="1600" dirty="0"/>
              <a:t>Reactive oxygen species (ROS) </a:t>
            </a:r>
          </a:p>
          <a:p>
            <a:pPr marL="0" lvl="0" indent="0"/>
            <a:r>
              <a:rPr lang="en-US" sz="1600" dirty="0"/>
              <a:t>2-Replication errors </a:t>
            </a:r>
          </a:p>
          <a:p>
            <a:pPr marL="0" lvl="0" indent="0"/>
            <a:r>
              <a:rPr lang="en-US" sz="1600" dirty="0"/>
              <a:t>3-Deamination </a:t>
            </a:r>
          </a:p>
          <a:p>
            <a:pPr marL="0" lvl="0" indent="0"/>
            <a:r>
              <a:rPr lang="en-US" sz="1600" dirty="0"/>
              <a:t>4-Alkylation</a:t>
            </a:r>
            <a:endParaRPr sz="1600" dirty="0"/>
          </a:p>
        </p:txBody>
      </p:sp>
      <p:sp>
        <p:nvSpPr>
          <p:cNvPr id="306" name="Google Shape;306;p44"/>
          <p:cNvSpPr txBox="1">
            <a:spLocks noGrp="1"/>
          </p:cNvSpPr>
          <p:nvPr>
            <p:ph type="subTitle" idx="3"/>
          </p:nvPr>
        </p:nvSpPr>
        <p:spPr>
          <a:xfrm>
            <a:off x="1574265" y="1575733"/>
            <a:ext cx="334598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sz="1800" dirty="0"/>
              <a:t>Endogenous Sources</a:t>
            </a:r>
            <a:endParaRPr sz="1800" dirty="0"/>
          </a:p>
        </p:txBody>
      </p:sp>
      <p:sp>
        <p:nvSpPr>
          <p:cNvPr id="307" name="Google Shape;307;p44"/>
          <p:cNvSpPr txBox="1">
            <a:spLocks noGrp="1"/>
          </p:cNvSpPr>
          <p:nvPr>
            <p:ph type="subTitle" idx="4"/>
          </p:nvPr>
        </p:nvSpPr>
        <p:spPr>
          <a:xfrm>
            <a:off x="6149102" y="1575733"/>
            <a:ext cx="2650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sz="1800" dirty="0"/>
              <a:t>Exogenous Sources</a:t>
            </a:r>
            <a:endParaRPr sz="1800" dirty="0"/>
          </a:p>
        </p:txBody>
      </p:sp>
      <p:sp>
        <p:nvSpPr>
          <p:cNvPr id="308" name="Google Shape;308;p44"/>
          <p:cNvSpPr/>
          <p:nvPr/>
        </p:nvSpPr>
        <p:spPr>
          <a:xfrm>
            <a:off x="681529" y="1349670"/>
            <a:ext cx="828300" cy="828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accent2">
                    <a:lumMod val="50000"/>
                  </a:schemeClr>
                </a:solidFill>
                <a:latin typeface="Albert Sans"/>
                <a:ea typeface="Albert Sans"/>
                <a:cs typeface="Albert Sans"/>
                <a:sym typeface="Albert Sans"/>
              </a:rPr>
              <a:t>1</a:t>
            </a:r>
            <a:endParaRPr sz="2200" dirty="0">
              <a:solidFill>
                <a:schemeClr val="accent2">
                  <a:lumMod val="50000"/>
                </a:schemeClr>
              </a:solidFill>
              <a:latin typeface="Albert Sans"/>
              <a:ea typeface="Albert Sans"/>
              <a:cs typeface="Albert Sans"/>
              <a:sym typeface="Albert Sans"/>
            </a:endParaRPr>
          </a:p>
        </p:txBody>
      </p:sp>
      <p:sp>
        <p:nvSpPr>
          <p:cNvPr id="309" name="Google Shape;309;p44"/>
          <p:cNvSpPr/>
          <p:nvPr/>
        </p:nvSpPr>
        <p:spPr>
          <a:xfrm>
            <a:off x="5187038" y="1349670"/>
            <a:ext cx="828300" cy="828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latin typeface="Albert Sans"/>
                <a:ea typeface="Albert Sans"/>
                <a:cs typeface="Albert Sans"/>
                <a:sym typeface="Albert Sans"/>
              </a:rPr>
              <a:t>2</a:t>
            </a:r>
            <a:endParaRPr sz="2200" dirty="0">
              <a:latin typeface="Albert Sans"/>
              <a:ea typeface="Albert Sans"/>
              <a:cs typeface="Albert Sans"/>
              <a:sym typeface="Albert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Transcription-Blocking Lesions </a:t>
            </a:r>
            <a:r>
              <a:rPr lang="en-US" dirty="0"/>
              <a:t/>
            </a:r>
            <a:br>
              <a:rPr lang="en-US" dirty="0"/>
            </a:br>
            <a:endParaRPr dirty="0"/>
          </a:p>
        </p:txBody>
      </p:sp>
      <p:sp>
        <p:nvSpPr>
          <p:cNvPr id="321" name="Google Shape;321;p45"/>
          <p:cNvSpPr txBox="1">
            <a:spLocks noGrp="1"/>
          </p:cNvSpPr>
          <p:nvPr>
            <p:ph type="subTitle" idx="1"/>
          </p:nvPr>
        </p:nvSpPr>
        <p:spPr>
          <a:xfrm>
            <a:off x="1905447" y="1392401"/>
            <a:ext cx="2789133" cy="89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/>
              <a:t>Stall RNA Polymerase II </a:t>
            </a:r>
          </a:p>
          <a:p>
            <a:pPr marL="0" lvl="0" indent="0"/>
            <a:r>
              <a:rPr lang="en-US" dirty="0"/>
              <a:t>Disrupt transcription elongation </a:t>
            </a:r>
            <a:br>
              <a:rPr lang="en-US" dirty="0"/>
            </a:br>
            <a:endParaRPr dirty="0"/>
          </a:p>
        </p:txBody>
      </p:sp>
      <p:sp>
        <p:nvSpPr>
          <p:cNvPr id="322" name="Google Shape;322;p45"/>
          <p:cNvSpPr txBox="1">
            <a:spLocks noGrp="1"/>
          </p:cNvSpPr>
          <p:nvPr>
            <p:ph type="subTitle" idx="2"/>
          </p:nvPr>
        </p:nvSpPr>
        <p:spPr>
          <a:xfrm>
            <a:off x="1974136" y="2912696"/>
            <a:ext cx="2283600" cy="11218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/>
              <a:t>UV-induced thymine dimers 6-4 photoproducts </a:t>
            </a:r>
          </a:p>
          <a:p>
            <a:pPr marL="0" lvl="0" indent="0"/>
            <a:r>
              <a:rPr lang="en-US" dirty="0"/>
              <a:t>Cisplatin-DNA adducts</a:t>
            </a:r>
          </a:p>
          <a:p>
            <a:pPr marL="0" lvl="0" indent="0"/>
            <a:r>
              <a:rPr lang="en-US" dirty="0"/>
              <a:t> DNA-protein crosslinks</a:t>
            </a:r>
            <a:endParaRPr dirty="0"/>
          </a:p>
        </p:txBody>
      </p:sp>
      <p:sp>
        <p:nvSpPr>
          <p:cNvPr id="323" name="Google Shape;323;p45"/>
          <p:cNvSpPr txBox="1">
            <a:spLocks noGrp="1"/>
          </p:cNvSpPr>
          <p:nvPr>
            <p:ph type="subTitle" idx="3"/>
          </p:nvPr>
        </p:nvSpPr>
        <p:spPr>
          <a:xfrm>
            <a:off x="6140400" y="3103351"/>
            <a:ext cx="2283600" cy="89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.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24" name="Google Shape;324;p45"/>
          <p:cNvSpPr txBox="1">
            <a:spLocks noGrp="1"/>
          </p:cNvSpPr>
          <p:nvPr>
            <p:ph type="subTitle" idx="4"/>
          </p:nvPr>
        </p:nvSpPr>
        <p:spPr>
          <a:xfrm>
            <a:off x="1168354" y="4658700"/>
            <a:ext cx="22836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bg1"/>
                </a:solidFill>
              </a:rPr>
              <a:t>.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25" name="Google Shape;325;p45"/>
          <p:cNvSpPr txBox="1">
            <a:spLocks noGrp="1"/>
          </p:cNvSpPr>
          <p:nvPr>
            <p:ph type="subTitle" idx="5"/>
          </p:nvPr>
        </p:nvSpPr>
        <p:spPr>
          <a:xfrm>
            <a:off x="6414535" y="4490813"/>
            <a:ext cx="22836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.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26" name="Google Shape;326;p45"/>
          <p:cNvSpPr txBox="1">
            <a:spLocks noGrp="1"/>
          </p:cNvSpPr>
          <p:nvPr>
            <p:ph type="subTitle" idx="6"/>
          </p:nvPr>
        </p:nvSpPr>
        <p:spPr>
          <a:xfrm>
            <a:off x="6140400" y="2738350"/>
            <a:ext cx="22836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bg1"/>
                </a:solidFill>
              </a:rPr>
              <a:t>.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27" name="Google Shape;327;p45"/>
          <p:cNvSpPr/>
          <p:nvPr/>
        </p:nvSpPr>
        <p:spPr>
          <a:xfrm>
            <a:off x="507909" y="1199289"/>
            <a:ext cx="1395566" cy="1176053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1600" dirty="0">
                <a:latin typeface="Questrial" pitchFamily="2" charset="0"/>
                <a:ea typeface="Questrial" pitchFamily="2" charset="0"/>
                <a:cs typeface="Questrial" pitchFamily="2" charset="0"/>
              </a:rPr>
              <a:t>DNA lesions:</a:t>
            </a:r>
            <a:endParaRPr sz="1600" dirty="0">
              <a:latin typeface="Questrial" pitchFamily="2" charset="0"/>
              <a:ea typeface="Questrial" pitchFamily="2" charset="0"/>
              <a:cs typeface="Questrial" pitchFamily="2" charset="0"/>
              <a:sym typeface="Albert Sans"/>
            </a:endParaRPr>
          </a:p>
        </p:txBody>
      </p:sp>
      <p:sp>
        <p:nvSpPr>
          <p:cNvPr id="328" name="Google Shape;328;p45"/>
          <p:cNvSpPr/>
          <p:nvPr/>
        </p:nvSpPr>
        <p:spPr>
          <a:xfrm>
            <a:off x="509881" y="2635123"/>
            <a:ext cx="1395566" cy="1176053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dirty="0"/>
              <a:t>Examples</a:t>
            </a:r>
            <a:endParaRPr dirty="0">
              <a:latin typeface="Albert Sans"/>
              <a:ea typeface="Albert Sans"/>
              <a:cs typeface="Albert Sans"/>
              <a:sym typeface="Albert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>
          <a:extLst>
            <a:ext uri="{FF2B5EF4-FFF2-40B4-BE49-F238E27FC236}">
              <a16:creationId xmlns:a16="http://schemas.microsoft.com/office/drawing/2014/main" xmlns="" id="{C54AF43D-7E80-473B-2CFD-D358D5C11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2">
            <a:extLst>
              <a:ext uri="{FF2B5EF4-FFF2-40B4-BE49-F238E27FC236}">
                <a16:creationId xmlns:a16="http://schemas.microsoft.com/office/drawing/2014/main" xmlns="" id="{778CEA82-3870-BF5B-DB90-7E7379AA69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500" b="0" i="0" dirty="0">
                <a:solidFill>
                  <a:schemeClr val="accent2">
                    <a:lumMod val="50000"/>
                  </a:schemeClr>
                </a:solidFill>
                <a:effectLst/>
                <a:latin typeface="Questrial" pitchFamily="2" charset="0"/>
                <a:ea typeface="Questrial" pitchFamily="2" charset="0"/>
                <a:cs typeface="Questrial" pitchFamily="2" charset="0"/>
              </a:rPr>
              <a:t>Stalling of RNA Polymerase II</a:t>
            </a:r>
            <a:r>
              <a:rPr lang="en-US" sz="2500" dirty="0"/>
              <a:t/>
            </a:r>
            <a:br>
              <a:rPr lang="en-US" sz="2500" dirty="0"/>
            </a:br>
            <a:endParaRPr sz="2500" dirty="0"/>
          </a:p>
        </p:txBody>
      </p:sp>
      <p:sp>
        <p:nvSpPr>
          <p:cNvPr id="289" name="Google Shape;289;p42">
            <a:extLst>
              <a:ext uri="{FF2B5EF4-FFF2-40B4-BE49-F238E27FC236}">
                <a16:creationId xmlns:a16="http://schemas.microsoft.com/office/drawing/2014/main" xmlns="" id="{6AE95072-D705-597C-8E7B-2FBA404E867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20000" y="1693088"/>
            <a:ext cx="7811925" cy="23562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1800" dirty="0">
                <a:latin typeface="Questrial" pitchFamily="2" charset="0"/>
                <a:ea typeface="Questrial" pitchFamily="2" charset="0"/>
                <a:cs typeface="Questrial" pitchFamily="2" charset="0"/>
              </a:rPr>
              <a:t>When RNA Polymerase II becomes stalled: </a:t>
            </a:r>
            <a:r>
              <a:rPr lang="en-US" sz="2400" dirty="0">
                <a:latin typeface="Questrial" pitchFamily="2" charset="0"/>
                <a:ea typeface="Questrial" pitchFamily="2" charset="0"/>
                <a:cs typeface="Questrial" pitchFamily="2" charset="0"/>
              </a:rPr>
              <a:t/>
            </a:r>
            <a:br>
              <a:rPr lang="en-US" sz="2400" dirty="0">
                <a:latin typeface="Questrial" pitchFamily="2" charset="0"/>
                <a:ea typeface="Questrial" pitchFamily="2" charset="0"/>
                <a:cs typeface="Questrial" pitchFamily="2" charset="0"/>
              </a:rPr>
            </a:br>
            <a:endParaRPr lang="en-US" sz="2400" dirty="0">
              <a:latin typeface="Questrial" pitchFamily="2" charset="0"/>
              <a:ea typeface="Questrial" pitchFamily="2" charset="0"/>
              <a:cs typeface="Questrial" pitchFamily="2" charset="0"/>
            </a:endParaRPr>
          </a:p>
          <a:p>
            <a:pPr marL="0" lvl="0" indent="0"/>
            <a:r>
              <a:rPr lang="en-US" sz="2400" dirty="0"/>
              <a:t> </a:t>
            </a:r>
            <a:r>
              <a:rPr lang="en-US" sz="1800" dirty="0"/>
              <a:t>Transcription is interrupted </a:t>
            </a:r>
          </a:p>
          <a:p>
            <a:pPr marL="0" lvl="0" indent="0"/>
            <a:r>
              <a:rPr lang="en-US" sz="1800" dirty="0"/>
              <a:t>Transcription stress is induced</a:t>
            </a:r>
          </a:p>
          <a:p>
            <a:pPr marL="0" lvl="0" indent="0"/>
            <a:r>
              <a:rPr lang="en-US" sz="1800" dirty="0"/>
              <a:t> DNA repair pathways are activated</a:t>
            </a:r>
          </a:p>
          <a:p>
            <a:pPr marL="0" lvl="0" indent="0"/>
            <a:r>
              <a:rPr lang="en-US" sz="1800" dirty="0"/>
              <a:t> TC-NER proteins are recruited</a:t>
            </a:r>
            <a:endParaRPr lang="en-US" sz="2400" dirty="0"/>
          </a:p>
        </p:txBody>
      </p:sp>
      <p:sp>
        <p:nvSpPr>
          <p:cNvPr id="290" name="Google Shape;290;p42">
            <a:extLst>
              <a:ext uri="{FF2B5EF4-FFF2-40B4-BE49-F238E27FC236}">
                <a16:creationId xmlns:a16="http://schemas.microsoft.com/office/drawing/2014/main" xmlns="" id="{477B6972-8EEA-68F0-ADC4-71300D65D7BF}"/>
              </a:ext>
            </a:extLst>
          </p:cNvPr>
          <p:cNvSpPr txBox="1">
            <a:spLocks noGrp="1"/>
          </p:cNvSpPr>
          <p:nvPr>
            <p:ph type="subTitle" idx="2"/>
          </p:nvPr>
        </p:nvSpPr>
        <p:spPr>
          <a:xfrm>
            <a:off x="692100" y="1769207"/>
            <a:ext cx="638510" cy="6271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1800" dirty="0">
                <a:solidFill>
                  <a:schemeClr val="bg1"/>
                </a:solidFill>
              </a:rPr>
              <a:t>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 marL="0" lvl="0" indent="0"/>
            <a:endParaRPr lang="en-US" dirty="0"/>
          </a:p>
          <a:p>
            <a:pPr marL="0" lvl="0" indent="0"/>
            <a:endParaRPr lang="en-US" dirty="0"/>
          </a:p>
          <a:p>
            <a:pPr marL="0" lvl="0" indent="0"/>
            <a:endParaRPr lang="en-US" dirty="0"/>
          </a:p>
        </p:txBody>
      </p:sp>
      <p:sp>
        <p:nvSpPr>
          <p:cNvPr id="291" name="Google Shape;291;p42">
            <a:extLst>
              <a:ext uri="{FF2B5EF4-FFF2-40B4-BE49-F238E27FC236}">
                <a16:creationId xmlns:a16="http://schemas.microsoft.com/office/drawing/2014/main" xmlns="" id="{B5BBF5F3-9DEA-290C-1787-E03AEF43BB6A}"/>
              </a:ext>
            </a:extLst>
          </p:cNvPr>
          <p:cNvSpPr txBox="1">
            <a:spLocks noGrp="1"/>
          </p:cNvSpPr>
          <p:nvPr>
            <p:ph type="subTitle" idx="3"/>
          </p:nvPr>
        </p:nvSpPr>
        <p:spPr>
          <a:xfrm>
            <a:off x="692100" y="1151066"/>
            <a:ext cx="77040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sz="1800" dirty="0"/>
              <a:t>Consequences of RNA Polymerase II Stalling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59544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600" dirty="0">
                <a:solidFill>
                  <a:schemeClr val="accent2">
                    <a:lumMod val="50000"/>
                  </a:schemeClr>
                </a:solidFill>
              </a:rPr>
              <a:t>Transcription-Coupled NER (TC-NER) </a:t>
            </a:r>
            <a:r>
              <a:rPr lang="en-US" sz="3200" dirty="0"/>
              <a:t/>
            </a:r>
            <a:br>
              <a:rPr lang="en-US" sz="3200" dirty="0"/>
            </a:br>
            <a:endParaRPr dirty="0"/>
          </a:p>
        </p:txBody>
      </p:sp>
      <p:sp>
        <p:nvSpPr>
          <p:cNvPr id="250" name="Google Shape;250;p39"/>
          <p:cNvSpPr txBox="1">
            <a:spLocks noGrp="1"/>
          </p:cNvSpPr>
          <p:nvPr>
            <p:ph type="subTitle" idx="3"/>
          </p:nvPr>
        </p:nvSpPr>
        <p:spPr>
          <a:xfrm>
            <a:off x="788625" y="3673760"/>
            <a:ext cx="434497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1600" dirty="0"/>
              <a:t>DNA lesions located in actively transcribed genes</a:t>
            </a:r>
            <a:endParaRPr sz="1800" dirty="0"/>
          </a:p>
        </p:txBody>
      </p:sp>
      <p:sp>
        <p:nvSpPr>
          <p:cNvPr id="251" name="Google Shape;251;p39"/>
          <p:cNvSpPr txBox="1">
            <a:spLocks noGrp="1"/>
          </p:cNvSpPr>
          <p:nvPr>
            <p:ph type="subTitle" idx="1"/>
          </p:nvPr>
        </p:nvSpPr>
        <p:spPr>
          <a:xfrm>
            <a:off x="788625" y="2550410"/>
            <a:ext cx="290093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1600" dirty="0"/>
              <a:t>Nucleotide Excision Repair (NER)</a:t>
            </a:r>
            <a:endParaRPr sz="1600" dirty="0"/>
          </a:p>
        </p:txBody>
      </p:sp>
      <p:sp>
        <p:nvSpPr>
          <p:cNvPr id="252" name="Google Shape;252;p39"/>
          <p:cNvSpPr txBox="1">
            <a:spLocks noGrp="1"/>
          </p:cNvSpPr>
          <p:nvPr>
            <p:ph type="subTitle" idx="2"/>
          </p:nvPr>
        </p:nvSpPr>
        <p:spPr>
          <a:xfrm>
            <a:off x="763207" y="1713562"/>
            <a:ext cx="702232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1800" dirty="0"/>
              <a:t>Transcription-Coupled Nucleotide Excision Repair (TC-NER) is a specialized branch of: </a:t>
            </a:r>
            <a:r>
              <a:rPr lang="en-US" dirty="0"/>
              <a:t/>
            </a:r>
            <a:br>
              <a:rPr lang="en-US" dirty="0"/>
            </a:br>
            <a:endParaRPr dirty="0"/>
          </a:p>
        </p:txBody>
      </p:sp>
      <p:sp>
        <p:nvSpPr>
          <p:cNvPr id="253" name="Google Shape;253;p39"/>
          <p:cNvSpPr txBox="1">
            <a:spLocks noGrp="1"/>
          </p:cNvSpPr>
          <p:nvPr>
            <p:ph type="subTitle" idx="4"/>
          </p:nvPr>
        </p:nvSpPr>
        <p:spPr>
          <a:xfrm>
            <a:off x="2902050" y="5766386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.</a:t>
            </a:r>
            <a:endParaRPr dirty="0"/>
          </a:p>
        </p:txBody>
      </p:sp>
      <p:sp>
        <p:nvSpPr>
          <p:cNvPr id="254" name="Google Shape;254;p39"/>
          <p:cNvSpPr txBox="1">
            <a:spLocks noGrp="1"/>
          </p:cNvSpPr>
          <p:nvPr>
            <p:ph type="subTitle" idx="5"/>
          </p:nvPr>
        </p:nvSpPr>
        <p:spPr>
          <a:xfrm>
            <a:off x="3778933" y="5822085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.</a:t>
            </a:r>
            <a:endParaRPr dirty="0"/>
          </a:p>
        </p:txBody>
      </p:sp>
      <p:sp>
        <p:nvSpPr>
          <p:cNvPr id="255" name="Google Shape;255;p39"/>
          <p:cNvSpPr txBox="1">
            <a:spLocks noGrp="1"/>
          </p:cNvSpPr>
          <p:nvPr>
            <p:ph type="subTitle" idx="6"/>
          </p:nvPr>
        </p:nvSpPr>
        <p:spPr>
          <a:xfrm>
            <a:off x="4572000" y="6295136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.</a:t>
            </a:r>
            <a:endParaRPr dirty="0"/>
          </a:p>
        </p:txBody>
      </p:sp>
      <p:sp>
        <p:nvSpPr>
          <p:cNvPr id="256" name="Google Shape;256;p39"/>
          <p:cNvSpPr txBox="1">
            <a:spLocks noGrp="1"/>
          </p:cNvSpPr>
          <p:nvPr>
            <p:ph type="title" idx="7"/>
          </p:nvPr>
        </p:nvSpPr>
        <p:spPr>
          <a:xfrm>
            <a:off x="-929790" y="5993676"/>
            <a:ext cx="682764" cy="42073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.</a:t>
            </a:r>
            <a:endParaRPr dirty="0"/>
          </a:p>
        </p:txBody>
      </p:sp>
      <p:sp>
        <p:nvSpPr>
          <p:cNvPr id="257" name="Google Shape;257;p39"/>
          <p:cNvSpPr txBox="1">
            <a:spLocks noGrp="1"/>
          </p:cNvSpPr>
          <p:nvPr>
            <p:ph type="title" idx="8"/>
          </p:nvPr>
        </p:nvSpPr>
        <p:spPr>
          <a:xfrm>
            <a:off x="1597753" y="5787681"/>
            <a:ext cx="7347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.</a:t>
            </a:r>
            <a:endParaRPr dirty="0"/>
          </a:p>
        </p:txBody>
      </p:sp>
      <p:sp>
        <p:nvSpPr>
          <p:cNvPr id="258" name="Google Shape;258;p39"/>
          <p:cNvSpPr txBox="1">
            <a:spLocks noGrp="1"/>
          </p:cNvSpPr>
          <p:nvPr>
            <p:ph type="title" idx="9"/>
          </p:nvPr>
        </p:nvSpPr>
        <p:spPr>
          <a:xfrm>
            <a:off x="2158184" y="6186502"/>
            <a:ext cx="357704" cy="19098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.</a:t>
            </a:r>
            <a:endParaRPr dirty="0"/>
          </a:p>
        </p:txBody>
      </p:sp>
      <p:sp>
        <p:nvSpPr>
          <p:cNvPr id="259" name="Google Shape;259;p39"/>
          <p:cNvSpPr txBox="1">
            <a:spLocks noGrp="1"/>
          </p:cNvSpPr>
          <p:nvPr>
            <p:ph type="title" idx="13"/>
          </p:nvPr>
        </p:nvSpPr>
        <p:spPr>
          <a:xfrm>
            <a:off x="215606" y="5325536"/>
            <a:ext cx="7347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.</a:t>
            </a:r>
            <a:endParaRPr dirty="0"/>
          </a:p>
        </p:txBody>
      </p:sp>
      <p:sp>
        <p:nvSpPr>
          <p:cNvPr id="260" name="Google Shape;260;p39"/>
          <p:cNvSpPr txBox="1">
            <a:spLocks noGrp="1"/>
          </p:cNvSpPr>
          <p:nvPr>
            <p:ph type="title" idx="14"/>
          </p:nvPr>
        </p:nvSpPr>
        <p:spPr>
          <a:xfrm>
            <a:off x="3591357" y="6733574"/>
            <a:ext cx="7347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.</a:t>
            </a:r>
            <a:endParaRPr dirty="0"/>
          </a:p>
        </p:txBody>
      </p:sp>
      <p:sp>
        <p:nvSpPr>
          <p:cNvPr id="261" name="Google Shape;261;p39"/>
          <p:cNvSpPr txBox="1">
            <a:spLocks noGrp="1"/>
          </p:cNvSpPr>
          <p:nvPr>
            <p:ph type="title" idx="15"/>
          </p:nvPr>
        </p:nvSpPr>
        <p:spPr>
          <a:xfrm>
            <a:off x="720870" y="5565642"/>
            <a:ext cx="7347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.</a:t>
            </a:r>
            <a:endParaRPr dirty="0"/>
          </a:p>
        </p:txBody>
      </p:sp>
      <p:sp>
        <p:nvSpPr>
          <p:cNvPr id="262" name="Google Shape;262;p39"/>
          <p:cNvSpPr txBox="1">
            <a:spLocks noGrp="1"/>
          </p:cNvSpPr>
          <p:nvPr>
            <p:ph type="subTitle" idx="16"/>
          </p:nvPr>
        </p:nvSpPr>
        <p:spPr>
          <a:xfrm>
            <a:off x="788625" y="1603306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dirty="0"/>
              <a:t>What is TC-NER? </a:t>
            </a:r>
            <a:br>
              <a:rPr lang="en-US" dirty="0"/>
            </a:br>
            <a:endParaRPr dirty="0"/>
          </a:p>
        </p:txBody>
      </p:sp>
      <p:sp>
        <p:nvSpPr>
          <p:cNvPr id="263" name="Google Shape;263;p39"/>
          <p:cNvSpPr txBox="1">
            <a:spLocks noGrp="1"/>
          </p:cNvSpPr>
          <p:nvPr>
            <p:ph type="subTitle" idx="17"/>
          </p:nvPr>
        </p:nvSpPr>
        <p:spPr>
          <a:xfrm>
            <a:off x="1402764" y="5810336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.</a:t>
            </a:r>
            <a:endParaRPr dirty="0"/>
          </a:p>
        </p:txBody>
      </p:sp>
      <p:sp>
        <p:nvSpPr>
          <p:cNvPr id="264" name="Google Shape;264;p39"/>
          <p:cNvSpPr txBox="1">
            <a:spLocks noGrp="1"/>
          </p:cNvSpPr>
          <p:nvPr>
            <p:ph type="subTitle" idx="18"/>
          </p:nvPr>
        </p:nvSpPr>
        <p:spPr>
          <a:xfrm>
            <a:off x="1384059" y="5867681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bg1"/>
                </a:solidFill>
              </a:rPr>
              <a:t>.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65" name="Google Shape;265;p39"/>
          <p:cNvSpPr txBox="1">
            <a:spLocks noGrp="1"/>
          </p:cNvSpPr>
          <p:nvPr>
            <p:ph type="subTitle" idx="19"/>
          </p:nvPr>
        </p:nvSpPr>
        <p:spPr>
          <a:xfrm>
            <a:off x="788625" y="3069683"/>
            <a:ext cx="4241007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sz="1800" dirty="0"/>
              <a:t>that specifically repairs:</a:t>
            </a:r>
            <a:endParaRPr sz="1800" dirty="0"/>
          </a:p>
        </p:txBody>
      </p:sp>
      <p:sp>
        <p:nvSpPr>
          <p:cNvPr id="266" name="Google Shape;266;p39"/>
          <p:cNvSpPr txBox="1">
            <a:spLocks noGrp="1"/>
          </p:cNvSpPr>
          <p:nvPr>
            <p:ph type="subTitle" idx="20"/>
          </p:nvPr>
        </p:nvSpPr>
        <p:spPr>
          <a:xfrm>
            <a:off x="1156821" y="5929613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.</a:t>
            </a:r>
            <a:endParaRPr dirty="0"/>
          </a:p>
        </p:txBody>
      </p:sp>
      <p:sp>
        <p:nvSpPr>
          <p:cNvPr id="267" name="Google Shape;267;p39"/>
          <p:cNvSpPr txBox="1">
            <a:spLocks noGrp="1"/>
          </p:cNvSpPr>
          <p:nvPr>
            <p:ph type="subTitle" idx="21"/>
          </p:nvPr>
        </p:nvSpPr>
        <p:spPr>
          <a:xfrm>
            <a:off x="4817943" y="6008786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.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Damage Recognition</a:t>
            </a:r>
            <a:br>
              <a:rPr lang="en-US" sz="2800" dirty="0">
                <a:solidFill>
                  <a:schemeClr val="accent2">
                    <a:lumMod val="50000"/>
                  </a:schemeClr>
                </a:solidFill>
              </a:rPr>
            </a:br>
            <a:endParaRPr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41" name="Google Shape;241;p38"/>
          <p:cNvSpPr txBox="1">
            <a:spLocks noGrp="1"/>
          </p:cNvSpPr>
          <p:nvPr>
            <p:ph type="body" idx="1"/>
          </p:nvPr>
        </p:nvSpPr>
        <p:spPr>
          <a:xfrm>
            <a:off x="720000" y="1139550"/>
            <a:ext cx="7704000" cy="3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buNone/>
            </a:pPr>
            <a:r>
              <a:rPr lang="en-US" dirty="0"/>
              <a:t>Key Concept of the Study</a:t>
            </a:r>
            <a:endParaRPr dirty="0">
              <a:solidFill>
                <a:schemeClr val="dk1"/>
              </a:solidFill>
            </a:endParaRPr>
          </a:p>
        </p:txBody>
      </p:sp>
      <p:graphicFrame>
        <p:nvGraphicFramePr>
          <p:cNvPr id="242" name="Google Shape;242;p38"/>
          <p:cNvGraphicFramePr/>
          <p:nvPr>
            <p:extLst>
              <p:ext uri="{D42A27DB-BD31-4B8C-83A1-F6EECF244321}">
                <p14:modId xmlns:p14="http://schemas.microsoft.com/office/powerpoint/2010/main" val="3469690545"/>
              </p:ext>
            </p:extLst>
          </p:nvPr>
        </p:nvGraphicFramePr>
        <p:xfrm>
          <a:off x="720000" y="1767225"/>
          <a:ext cx="6387095" cy="1084575"/>
        </p:xfrm>
        <a:graphic>
          <a:graphicData uri="http://schemas.openxmlformats.org/drawingml/2006/table">
            <a:tbl>
              <a:tblPr>
                <a:noFill/>
                <a:tableStyleId>{52A06166-0ED5-498F-9B53-B0F010FD8230}</a:tableStyleId>
              </a:tblPr>
              <a:tblGrid>
                <a:gridCol w="63870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615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RNA Polymerase II itself functions as a DNA damage sensor.</a:t>
                      </a:r>
                      <a:endParaRPr sz="1400" b="1" u="sng" dirty="0">
                        <a:solidFill>
                          <a:schemeClr val="dk1"/>
                        </a:solidFill>
                        <a:latin typeface="Figtree"/>
                        <a:ea typeface="Figtree"/>
                        <a:cs typeface="Figtree"/>
                        <a:sym typeface="Figtree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15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When the polymerase stalls at a lesion:</a:t>
                      </a:r>
                      <a:endParaRPr sz="1400" b="1" u="sng" dirty="0">
                        <a:solidFill>
                          <a:schemeClr val="dk1"/>
                        </a:solidFill>
                        <a:latin typeface="Figtree"/>
                        <a:ea typeface="Figtree"/>
                        <a:cs typeface="Figtree"/>
                        <a:sym typeface="Figtree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15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The TC-NER pathway is initiated</a:t>
                      </a:r>
                      <a:endParaRPr sz="1400" b="1" u="sng" dirty="0">
                        <a:solidFill>
                          <a:schemeClr val="dk1"/>
                        </a:solidFill>
                        <a:latin typeface="Figtree"/>
                        <a:ea typeface="Figtree"/>
                        <a:cs typeface="Figtree"/>
                        <a:sym typeface="Figtree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243" name="Google Shape;243;p38"/>
          <p:cNvSpPr txBox="1"/>
          <p:nvPr/>
        </p:nvSpPr>
        <p:spPr>
          <a:xfrm>
            <a:off x="1650113" y="4133675"/>
            <a:ext cx="1713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 u="sng" dirty="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44" name="Google Shape;244;p38"/>
          <p:cNvSpPr txBox="1"/>
          <p:nvPr/>
        </p:nvSpPr>
        <p:spPr>
          <a:xfrm>
            <a:off x="4493887" y="4133675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 dirty="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1"/>
          <p:cNvSpPr txBox="1">
            <a:spLocks noGrp="1"/>
          </p:cNvSpPr>
          <p:nvPr>
            <p:ph type="title"/>
          </p:nvPr>
        </p:nvSpPr>
        <p:spPr>
          <a:xfrm>
            <a:off x="3394562" y="186727"/>
            <a:ext cx="4462200" cy="69782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Role of CSB</a:t>
            </a:r>
            <a:endParaRPr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82" name="Google Shape;282;p41"/>
          <p:cNvSpPr txBox="1">
            <a:spLocks noGrp="1"/>
          </p:cNvSpPr>
          <p:nvPr>
            <p:ph type="title" idx="2"/>
          </p:nvPr>
        </p:nvSpPr>
        <p:spPr>
          <a:xfrm>
            <a:off x="713225" y="788075"/>
            <a:ext cx="1394100" cy="12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bg1"/>
                </a:solidFill>
              </a:rPr>
              <a:t>.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83" name="Google Shape;283;p41"/>
          <p:cNvSpPr txBox="1">
            <a:spLocks noGrp="1"/>
          </p:cNvSpPr>
          <p:nvPr>
            <p:ph type="subTitle" idx="1"/>
          </p:nvPr>
        </p:nvSpPr>
        <p:spPr>
          <a:xfrm>
            <a:off x="2340900" y="2083813"/>
            <a:ext cx="44622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bg1"/>
                </a:solidFill>
              </a:rPr>
              <a:t>.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2"/>
          <a:stretch/>
        </p:blipFill>
        <p:spPr>
          <a:xfrm>
            <a:off x="0" y="884552"/>
            <a:ext cx="9144000" cy="41412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Google Shape;420;p48"/>
          <p:cNvPicPr preferRelativeResize="0"/>
          <p:nvPr/>
        </p:nvPicPr>
        <p:blipFill rotWithShape="1">
          <a:blip r:embed="rId4">
            <a:alphaModFix/>
          </a:blip>
          <a:srcRect l="10571" r="31411" b="30284"/>
          <a:stretch/>
        </p:blipFill>
        <p:spPr>
          <a:xfrm rot="10800000" flipH="1">
            <a:off x="0" y="4008"/>
            <a:ext cx="9144000" cy="9635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97" t="22482" r="279" b="21966"/>
          <a:stretch/>
        </p:blipFill>
        <p:spPr>
          <a:xfrm>
            <a:off x="1140431" y="-1"/>
            <a:ext cx="6041205" cy="5054885"/>
          </a:xfrm>
          <a:prstGeom prst="rect">
            <a:avLst/>
          </a:prstGeom>
        </p:spPr>
      </p:pic>
      <p:pic>
        <p:nvPicPr>
          <p:cNvPr id="10" name="Google Shape;420;p48"/>
          <p:cNvPicPr preferRelativeResize="0"/>
          <p:nvPr/>
        </p:nvPicPr>
        <p:blipFill rotWithShape="1">
          <a:blip r:embed="rId3">
            <a:alphaModFix/>
          </a:blip>
          <a:srcRect l="10571" r="31411" b="30284"/>
          <a:stretch/>
        </p:blipFill>
        <p:spPr>
          <a:xfrm rot="10800000" flipH="1" flipV="1">
            <a:off x="7181636" y="3637052"/>
            <a:ext cx="1962364" cy="1506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420;p48"/>
          <p:cNvPicPr preferRelativeResize="0"/>
          <p:nvPr/>
        </p:nvPicPr>
        <p:blipFill rotWithShape="1">
          <a:blip r:embed="rId3">
            <a:alphaModFix/>
          </a:blip>
          <a:srcRect l="10571" r="31411" b="30284"/>
          <a:stretch/>
        </p:blipFill>
        <p:spPr>
          <a:xfrm rot="21383932" flipH="1" flipV="1">
            <a:off x="18768" y="33759"/>
            <a:ext cx="1185777" cy="6350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679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search Report for Education by Slidesgo">
  <a:themeElements>
    <a:clrScheme name="Simple Light">
      <a:dk1>
        <a:srgbClr val="273538"/>
      </a:dk1>
      <a:lt1>
        <a:srgbClr val="F8F8F8"/>
      </a:lt1>
      <a:dk2>
        <a:srgbClr val="C8F0B9"/>
      </a:dk2>
      <a:lt2>
        <a:srgbClr val="A4EDBC"/>
      </a:lt2>
      <a:accent1>
        <a:srgbClr val="75E9C1"/>
      </a:accent1>
      <a:accent2>
        <a:srgbClr val="40E2C8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735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1861</TotalTime>
  <Words>650</Words>
  <Application>Microsoft Office PowerPoint</Application>
  <PresentationFormat>On-screen Show (16:9)</PresentationFormat>
  <Paragraphs>188</Paragraphs>
  <Slides>24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Albert Sans</vt:lpstr>
      <vt:lpstr>Anaheim</vt:lpstr>
      <vt:lpstr>Arial</vt:lpstr>
      <vt:lpstr>Courier New</vt:lpstr>
      <vt:lpstr>DM Sans</vt:lpstr>
      <vt:lpstr>Figtree</vt:lpstr>
      <vt:lpstr>Nunito Light</vt:lpstr>
      <vt:lpstr>Questrial</vt:lpstr>
      <vt:lpstr>Roboto</vt:lpstr>
      <vt:lpstr>Research Report for Education by Slidesgo</vt:lpstr>
      <vt:lpstr>Transcription-Coupled DNA Repair and DNA Damage Surveillance in Health </vt:lpstr>
      <vt:lpstr>Importance of DNA Repair  </vt:lpstr>
      <vt:lpstr>Sources of DNA Damage  </vt:lpstr>
      <vt:lpstr>Transcription-Blocking Lesions  </vt:lpstr>
      <vt:lpstr>Stalling of RNA Polymerase II </vt:lpstr>
      <vt:lpstr>Transcription-Coupled NER (TC-NER)  </vt:lpstr>
      <vt:lpstr>Damage Recognition </vt:lpstr>
      <vt:lpstr>Role of CSB</vt:lpstr>
      <vt:lpstr>PowerPoint Presentation</vt:lpstr>
      <vt:lpstr>Cockayne Syndrome Protein B (CSB)  </vt:lpstr>
      <vt:lpstr>Role of CSA  </vt:lpstr>
      <vt:lpstr>Cockayne Syndrome Protein A (CSA)</vt:lpstr>
      <vt:lpstr>Role of UVSSA and USP7  </vt:lpstr>
      <vt:lpstr>TFIIH Complex</vt:lpstr>
      <vt:lpstr>DNA unwinding Lesion verification  Preparation for excision  </vt:lpstr>
      <vt:lpstr>DNA Excision Step</vt:lpstr>
      <vt:lpstr>Complete TC-NER Pathway</vt:lpstr>
      <vt:lpstr>Role of Ubiquitination  Ubiquitination of RNA Polymerase II</vt:lpstr>
      <vt:lpstr>Prevents persistent transcription blockage </vt:lpstr>
      <vt:lpstr>Transcription Stress  </vt:lpstr>
      <vt:lpstr>DNA Damage Surveillance  </vt:lpstr>
      <vt:lpstr>Cockayne Syndrome</vt:lpstr>
      <vt:lpstr>Conclusion  </vt:lpstr>
      <vt:lpstr>Resources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Transcription-Coupled DNA Repair and DNA Damage Surveillance in Health and Disease</dc:title>
  <dc:creator>Padidar</dc:creator>
  <cp:lastModifiedBy>Padidar.Amini</cp:lastModifiedBy>
  <cp:revision>16</cp:revision>
  <dcterms:modified xsi:type="dcterms:W3CDTF">2026-05-24T09:21:57Z</dcterms:modified>
</cp:coreProperties>
</file>